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8" r:id="rId3"/>
    <p:sldId id="266" r:id="rId4"/>
    <p:sldId id="269" r:id="rId5"/>
    <p:sldId id="268" r:id="rId6"/>
    <p:sldId id="270" r:id="rId7"/>
    <p:sldId id="267" r:id="rId8"/>
    <p:sldId id="257" r:id="rId9"/>
    <p:sldId id="271" r:id="rId10"/>
    <p:sldId id="275" r:id="rId11"/>
    <p:sldId id="272" r:id="rId12"/>
    <p:sldId id="273" r:id="rId13"/>
    <p:sldId id="274" r:id="rId14"/>
    <p:sldId id="276" r:id="rId15"/>
    <p:sldId id="261" r:id="rId16"/>
    <p:sldId id="263" r:id="rId17"/>
    <p:sldId id="264" r:id="rId18"/>
    <p:sldId id="265" r:id="rId19"/>
  </p:sldIdLst>
  <p:sldSz cx="14630400" cy="8229600"/>
  <p:notesSz cx="8229600" cy="14630400"/>
  <p:embeddedFontLst>
    <p:embeddedFont>
      <p:font typeface="Mukta Light" panose="020B0604020202020204" charset="0"/>
      <p:regular r:id="rId21"/>
    </p:embeddedFont>
    <p:embeddedFont>
      <p:font typeface="Palatino Linotype" panose="02040502050505030304" pitchFamily="18" charset="0"/>
      <p:regular r:id="rId22"/>
      <p:bold r:id="rId23"/>
      <p:italic r:id="rId24"/>
      <p:boldItalic r:id="rId25"/>
    </p:embeddedFont>
    <p:embeddedFont>
      <p:font typeface="Prompt Medium" panose="00000600000000000000" pitchFamily="2" charset="-34"/>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88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8B5B7-D895-2D19-ECAE-CE82C44DA7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19367-9B7F-8AAD-8009-3744CA8844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2C173C-16EF-D0D6-FC4E-9469CB2A7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8AC78E-C6F7-EAE0-C6E6-F77B27D86A4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11580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2DF25-730D-95FB-B0E2-387D24FD1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A12FE-973C-D005-E6CA-B3CB85BFD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849B3C-894A-3881-8A5D-990FDFAD80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DFC902-F254-106D-A138-123A8AB50CFB}"/>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43427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4B058-6970-C420-8968-039666466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80559-DD06-4EB8-4C4C-25501F4B5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F94777-7C22-2666-C61E-1FC226393E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6B21DE-ED64-67BE-72F3-6662CF133627}"/>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298191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E0932-D507-2BD5-C399-DF062D888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39C49-0F3D-CB85-FD07-E12C867BB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B040B-2F5F-45D7-2772-E54137D9AE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A2F28D-0672-EA29-96EC-3F581513CFE6}"/>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535489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EF8C-E3F7-2AB5-0673-7A15DC776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8B13D6-6988-9B96-2B98-8C1F2E2478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4EF0F-B455-0B3A-5DC6-E0D5B3E571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F8CC12-F590-BA15-2AC6-BA64A1BB2A19}"/>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2673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F9FBD-DDAA-A632-73A5-B3EDC195C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F7E53-5CB9-6A4A-8240-6EDB99DA3A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7611F-73C0-02A1-5B9F-3D383D4E84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56288E-3068-C152-2121-D93DDFE6C512}"/>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045182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FF927-02F0-2D65-0AF4-38BEC171E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DCE6F-256A-6D0B-146F-E738CE3245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DB27E-40BF-9157-C98C-4733F9070E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05282B-1DA2-8DA6-0DD5-48E2ED536DE7}"/>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24546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E336-E323-A883-185C-8947FAB5E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3F411-F595-0CDA-6625-5EA48DD89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43211-1D26-68C7-8805-F33ED56287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ADF6D6-0410-4E5B-A03F-26B744C2A2CA}"/>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222791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EB1DD-B305-177A-5CDB-BA5944795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2AF5C-D90E-B4A0-9635-F2DA296A1A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A1E35-9E32-3FE2-989D-EDC29D0BE3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7FF116-2146-A2FC-6670-287B734A7A2B}"/>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60728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DDCFE-61D7-3AA7-3445-B1F70C4B8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36A96-DD8B-DDF6-1B0D-A3B667A969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FDEA0-0D44-AF91-8105-AB1BC8D4E5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6CDD0D-475E-2CFE-8D94-C5486EE15E51}"/>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577163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79787-776A-DE39-5ABE-EC8881121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8E014-D28B-3845-7425-F9A560A953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1A62F-B91D-2C6A-9EFA-8A6BDCFA5C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79491B-5EE8-3C00-15D3-58A5FFBDE30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22803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0.web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13.webp"/><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jp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1569552" y="2033234"/>
            <a:ext cx="13566458" cy="2081566"/>
          </a:xfrm>
          <a:prstGeom prst="rect">
            <a:avLst/>
          </a:prstGeom>
          <a:noFill/>
          <a:ln/>
        </p:spPr>
        <p:txBody>
          <a:bodyPr wrap="square" lIns="0" tIns="0" rIns="0" bIns="0" rtlCol="0" anchor="t"/>
          <a:lstStyle/>
          <a:p>
            <a:pPr marL="0" indent="0" algn="ctr">
              <a:lnSpc>
                <a:spcPts val="5500"/>
              </a:lnSpc>
              <a:buNone/>
            </a:pPr>
            <a:r>
              <a:rPr lang="en-US" sz="4800" dirty="0">
                <a:solidFill>
                  <a:srgbClr val="C6BFEE"/>
                </a:solidFill>
                <a:latin typeface="Prompt Medium" pitchFamily="34" charset="0"/>
                <a:ea typeface="Prompt Medium" pitchFamily="34" charset="-122"/>
                <a:cs typeface="Prompt Medium" pitchFamily="34" charset="-120"/>
              </a:rPr>
              <a:t> </a:t>
            </a:r>
          </a:p>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Real-Time Posture Detection and Correction</a:t>
            </a:r>
            <a:endParaRPr lang="en-US" sz="4400" dirty="0"/>
          </a:p>
        </p:txBody>
      </p:sp>
      <p:pic>
        <p:nvPicPr>
          <p:cNvPr id="5" name="Picture 4">
            <a:extLst>
              <a:ext uri="{FF2B5EF4-FFF2-40B4-BE49-F238E27FC236}">
                <a16:creationId xmlns:a16="http://schemas.microsoft.com/office/drawing/2014/main" id="{E008369E-3707-6AD5-BDB1-5A26A941637E}"/>
              </a:ext>
            </a:extLst>
          </p:cNvPr>
          <p:cNvPicPr>
            <a:picLocks noChangeAspect="1"/>
          </p:cNvPicPr>
          <p:nvPr/>
        </p:nvPicPr>
        <p:blipFill>
          <a:blip r:embed="rId3"/>
          <a:stretch>
            <a:fillRect/>
          </a:stretch>
        </p:blipFill>
        <p:spPr>
          <a:xfrm>
            <a:off x="4983699" y="594696"/>
            <a:ext cx="4340272" cy="1793501"/>
          </a:xfrm>
          <a:prstGeom prst="rect">
            <a:avLst/>
          </a:prstGeom>
        </p:spPr>
      </p:pic>
      <p:sp>
        <p:nvSpPr>
          <p:cNvPr id="8" name="TextBox 7">
            <a:extLst>
              <a:ext uri="{FF2B5EF4-FFF2-40B4-BE49-F238E27FC236}">
                <a16:creationId xmlns:a16="http://schemas.microsoft.com/office/drawing/2014/main" id="{2D32D25E-7720-F6E7-6DC8-4AA20C6E7674}"/>
              </a:ext>
            </a:extLst>
          </p:cNvPr>
          <p:cNvSpPr txBox="1"/>
          <p:nvPr/>
        </p:nvSpPr>
        <p:spPr>
          <a:xfrm>
            <a:off x="1569552" y="4106788"/>
            <a:ext cx="7153835" cy="1446550"/>
          </a:xfrm>
          <a:prstGeom prst="rect">
            <a:avLst/>
          </a:prstGeom>
          <a:noFill/>
        </p:spPr>
        <p:txBody>
          <a:bodyPr wrap="square" rtlCol="0">
            <a:spAutoFit/>
          </a:bodyPr>
          <a:lstStyle/>
          <a:p>
            <a:r>
              <a:rPr lang="en-IN" sz="2200" dirty="0">
                <a:solidFill>
                  <a:schemeClr val="bg1"/>
                </a:solidFill>
                <a:latin typeface="Prompt Medium" panose="00000600000000000000" pitchFamily="2" charset="-34"/>
                <a:cs typeface="Prompt Medium" panose="00000600000000000000" pitchFamily="2" charset="-34"/>
              </a:rPr>
              <a:t>Presented By-</a:t>
            </a:r>
            <a:br>
              <a:rPr lang="en-IN" sz="2200" dirty="0">
                <a:solidFill>
                  <a:schemeClr val="bg1"/>
                </a:solidFill>
                <a:latin typeface="Prompt Medium" panose="00000600000000000000" pitchFamily="2" charset="-34"/>
                <a:cs typeface="Prompt Medium" panose="00000600000000000000" pitchFamily="2" charset="-34"/>
              </a:rPr>
            </a:br>
            <a:r>
              <a:rPr lang="en-IN" sz="2200" dirty="0">
                <a:solidFill>
                  <a:schemeClr val="bg1"/>
                </a:solidFill>
                <a:latin typeface="Prompt Medium" panose="00000600000000000000" pitchFamily="2" charset="-34"/>
                <a:cs typeface="Prompt Medium" panose="00000600000000000000" pitchFamily="2" charset="-34"/>
              </a:rPr>
              <a:t>Sumit Katwate</a:t>
            </a:r>
            <a:br>
              <a:rPr lang="en-IN" sz="2200" dirty="0">
                <a:solidFill>
                  <a:schemeClr val="bg1"/>
                </a:solidFill>
                <a:latin typeface="Prompt Medium" panose="00000600000000000000" pitchFamily="2" charset="-34"/>
                <a:cs typeface="Prompt Medium" panose="00000600000000000000" pitchFamily="2" charset="-34"/>
              </a:rPr>
            </a:br>
            <a:r>
              <a:rPr lang="en-IN" sz="2200" dirty="0">
                <a:solidFill>
                  <a:schemeClr val="bg1"/>
                </a:solidFill>
                <a:latin typeface="Prompt Medium" panose="00000600000000000000" pitchFamily="2" charset="-34"/>
                <a:cs typeface="Prompt Medium" panose="00000600000000000000" pitchFamily="2" charset="-34"/>
              </a:rPr>
              <a:t>Om </a:t>
            </a:r>
            <a:r>
              <a:rPr lang="en-IN" sz="2200" dirty="0" err="1">
                <a:solidFill>
                  <a:schemeClr val="bg1"/>
                </a:solidFill>
                <a:latin typeface="Prompt Medium" panose="00000600000000000000" pitchFamily="2" charset="-34"/>
                <a:cs typeface="Prompt Medium" panose="00000600000000000000" pitchFamily="2" charset="-34"/>
              </a:rPr>
              <a:t>Ladole</a:t>
            </a:r>
            <a:br>
              <a:rPr lang="en-IN" sz="2200" dirty="0">
                <a:solidFill>
                  <a:schemeClr val="bg1"/>
                </a:solidFill>
                <a:latin typeface="Prompt Medium" panose="00000600000000000000" pitchFamily="2" charset="-34"/>
                <a:cs typeface="Prompt Medium" panose="00000600000000000000" pitchFamily="2" charset="-34"/>
              </a:rPr>
            </a:br>
            <a:r>
              <a:rPr lang="en-IN" sz="2200" dirty="0">
                <a:solidFill>
                  <a:schemeClr val="bg1"/>
                </a:solidFill>
                <a:latin typeface="Prompt Medium" panose="00000600000000000000" pitchFamily="2" charset="-34"/>
                <a:cs typeface="Prompt Medium" panose="00000600000000000000" pitchFamily="2" charset="-34"/>
              </a:rPr>
              <a:t>Government College of Engineering Amravati</a:t>
            </a:r>
          </a:p>
        </p:txBody>
      </p:sp>
      <p:pic>
        <p:nvPicPr>
          <p:cNvPr id="9" name="Picture 8">
            <a:extLst>
              <a:ext uri="{FF2B5EF4-FFF2-40B4-BE49-F238E27FC236}">
                <a16:creationId xmlns:a16="http://schemas.microsoft.com/office/drawing/2014/main" id="{29685FFB-5E11-6B38-2D43-96126A26F532}"/>
              </a:ext>
            </a:extLst>
          </p:cNvPr>
          <p:cNvPicPr>
            <a:picLocks noChangeAspect="1"/>
          </p:cNvPicPr>
          <p:nvPr/>
        </p:nvPicPr>
        <p:blipFill>
          <a:blip r:embed="rId3"/>
          <a:stretch>
            <a:fillRect/>
          </a:stretch>
        </p:blipFill>
        <p:spPr>
          <a:xfrm>
            <a:off x="12715539" y="7806720"/>
            <a:ext cx="1828800" cy="2896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E049E-8354-1699-6ABD-B63CCA5C477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3ADAEDC-81B4-DF91-D6C4-CF28B6D25311}"/>
              </a:ext>
            </a:extLst>
          </p:cNvPr>
          <p:cNvSpPr/>
          <p:nvPr/>
        </p:nvSpPr>
        <p:spPr>
          <a:xfrm>
            <a:off x="268941" y="774589"/>
            <a:ext cx="7046259" cy="2081566"/>
          </a:xfrm>
          <a:prstGeom prst="rect">
            <a:avLst/>
          </a:prstGeom>
          <a:noFill/>
          <a:ln/>
        </p:spPr>
        <p:txBody>
          <a:bodyPr wrap="square" lIns="0" tIns="0" rIns="0" bIns="0" rtlCol="0" anchor="t"/>
          <a:lstStyle/>
          <a:p>
            <a:pPr marL="685800" indent="-685800" algn="ctr">
              <a:lnSpc>
                <a:spcPts val="5500"/>
              </a:lnSpc>
              <a:buFont typeface="Wingdings" panose="05000000000000000000" pitchFamily="2" charset="2"/>
              <a:buChar char="v"/>
            </a:pPr>
            <a:r>
              <a:rPr lang="en-US" sz="4800" dirty="0">
                <a:solidFill>
                  <a:srgbClr val="C6BFEE"/>
                </a:solidFill>
                <a:latin typeface="Prompt Medium" pitchFamily="34" charset="0"/>
                <a:cs typeface="Prompt Medium" pitchFamily="34" charset="-120"/>
              </a:rPr>
              <a:t>Test Cases - Biceps</a:t>
            </a:r>
            <a:endParaRPr lang="en-US" sz="4400" dirty="0"/>
          </a:p>
        </p:txBody>
      </p:sp>
      <p:pic>
        <p:nvPicPr>
          <p:cNvPr id="5" name="Picture 4">
            <a:extLst>
              <a:ext uri="{FF2B5EF4-FFF2-40B4-BE49-F238E27FC236}">
                <a16:creationId xmlns:a16="http://schemas.microsoft.com/office/drawing/2014/main" id="{D658C55D-0D6D-2833-B6D6-73DFC4715561}"/>
              </a:ext>
            </a:extLst>
          </p:cNvPr>
          <p:cNvPicPr>
            <a:picLocks noChangeAspect="1"/>
          </p:cNvPicPr>
          <p:nvPr/>
        </p:nvPicPr>
        <p:blipFill>
          <a:blip r:embed="rId3"/>
          <a:stretch>
            <a:fillRect/>
          </a:stretch>
        </p:blipFill>
        <p:spPr>
          <a:xfrm>
            <a:off x="12715539" y="7806720"/>
            <a:ext cx="1828800" cy="289603"/>
          </a:xfrm>
          <a:prstGeom prst="rect">
            <a:avLst/>
          </a:prstGeom>
        </p:spPr>
      </p:pic>
      <p:pic>
        <p:nvPicPr>
          <p:cNvPr id="7" name="Picture 6">
            <a:extLst>
              <a:ext uri="{FF2B5EF4-FFF2-40B4-BE49-F238E27FC236}">
                <a16:creationId xmlns:a16="http://schemas.microsoft.com/office/drawing/2014/main" id="{922A4179-9404-91E2-B33F-0F740821386E}"/>
              </a:ext>
            </a:extLst>
          </p:cNvPr>
          <p:cNvPicPr>
            <a:picLocks noChangeAspect="1"/>
          </p:cNvPicPr>
          <p:nvPr/>
        </p:nvPicPr>
        <p:blipFill>
          <a:blip r:embed="rId4"/>
          <a:stretch>
            <a:fillRect/>
          </a:stretch>
        </p:blipFill>
        <p:spPr>
          <a:xfrm>
            <a:off x="524935" y="1815372"/>
            <a:ext cx="6637867" cy="4897710"/>
          </a:xfrm>
          <a:prstGeom prst="rect">
            <a:avLst/>
          </a:prstGeom>
        </p:spPr>
      </p:pic>
      <p:pic>
        <p:nvPicPr>
          <p:cNvPr id="9" name="Picture 8">
            <a:extLst>
              <a:ext uri="{FF2B5EF4-FFF2-40B4-BE49-F238E27FC236}">
                <a16:creationId xmlns:a16="http://schemas.microsoft.com/office/drawing/2014/main" id="{66722539-915D-5C14-BD37-B29E6EFF3165}"/>
              </a:ext>
            </a:extLst>
          </p:cNvPr>
          <p:cNvPicPr>
            <a:picLocks noChangeAspect="1"/>
          </p:cNvPicPr>
          <p:nvPr/>
        </p:nvPicPr>
        <p:blipFill>
          <a:blip r:embed="rId5"/>
          <a:stretch>
            <a:fillRect/>
          </a:stretch>
        </p:blipFill>
        <p:spPr>
          <a:xfrm>
            <a:off x="7467599" y="1815372"/>
            <a:ext cx="6716889" cy="4897710"/>
          </a:xfrm>
          <a:prstGeom prst="rect">
            <a:avLst/>
          </a:prstGeom>
        </p:spPr>
      </p:pic>
      <p:sp>
        <p:nvSpPr>
          <p:cNvPr id="10" name="TextBox 9">
            <a:extLst>
              <a:ext uri="{FF2B5EF4-FFF2-40B4-BE49-F238E27FC236}">
                <a16:creationId xmlns:a16="http://schemas.microsoft.com/office/drawing/2014/main" id="{05B68440-8598-2F00-79BD-7F63B82ACB83}"/>
              </a:ext>
            </a:extLst>
          </p:cNvPr>
          <p:cNvSpPr txBox="1"/>
          <p:nvPr/>
        </p:nvSpPr>
        <p:spPr>
          <a:xfrm>
            <a:off x="2393245" y="6795911"/>
            <a:ext cx="2427111" cy="461665"/>
          </a:xfrm>
          <a:prstGeom prst="rect">
            <a:avLst/>
          </a:prstGeom>
          <a:noFill/>
        </p:spPr>
        <p:txBody>
          <a:bodyPr wrap="square" rtlCol="0">
            <a:spAutoFit/>
          </a:bodyPr>
          <a:lstStyle/>
          <a:p>
            <a:r>
              <a:rPr lang="en-IN" sz="2400" dirty="0">
                <a:solidFill>
                  <a:schemeClr val="bg1"/>
                </a:solidFill>
                <a:latin typeface="Palatino Linotype" panose="02040502050505030304" pitchFamily="18" charset="0"/>
              </a:rPr>
              <a:t>Correct posture</a:t>
            </a:r>
          </a:p>
        </p:txBody>
      </p:sp>
      <p:sp>
        <p:nvSpPr>
          <p:cNvPr id="14" name="TextBox 13">
            <a:extLst>
              <a:ext uri="{FF2B5EF4-FFF2-40B4-BE49-F238E27FC236}">
                <a16:creationId xmlns:a16="http://schemas.microsoft.com/office/drawing/2014/main" id="{B95CBE36-D136-A008-00C7-8292B95DA3D3}"/>
              </a:ext>
            </a:extLst>
          </p:cNvPr>
          <p:cNvSpPr txBox="1"/>
          <p:nvPr/>
        </p:nvSpPr>
        <p:spPr>
          <a:xfrm>
            <a:off x="9652000" y="6795911"/>
            <a:ext cx="7315200" cy="461665"/>
          </a:xfrm>
          <a:prstGeom prst="rect">
            <a:avLst/>
          </a:prstGeom>
          <a:noFill/>
        </p:spPr>
        <p:txBody>
          <a:bodyPr wrap="square">
            <a:spAutoFit/>
          </a:bodyPr>
          <a:lstStyle/>
          <a:p>
            <a:r>
              <a:rPr lang="en-IN" sz="2400" dirty="0">
                <a:solidFill>
                  <a:schemeClr val="bg1"/>
                </a:solidFill>
                <a:latin typeface="Palatino Linotype" panose="02040502050505030304" pitchFamily="18" charset="0"/>
              </a:rPr>
              <a:t>Incorrect posture</a:t>
            </a:r>
          </a:p>
        </p:txBody>
      </p:sp>
    </p:spTree>
    <p:extLst>
      <p:ext uri="{BB962C8B-B14F-4D97-AF65-F5344CB8AC3E}">
        <p14:creationId xmlns:p14="http://schemas.microsoft.com/office/powerpoint/2010/main" val="3805581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D7764-E57D-44E1-708F-E9BFCE6B47F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E454A02-1D23-F79E-C80D-C2554B8143D1}"/>
              </a:ext>
            </a:extLst>
          </p:cNvPr>
          <p:cNvSpPr/>
          <p:nvPr/>
        </p:nvSpPr>
        <p:spPr>
          <a:xfrm>
            <a:off x="268941" y="774589"/>
            <a:ext cx="7046259" cy="2081566"/>
          </a:xfrm>
          <a:prstGeom prst="rect">
            <a:avLst/>
          </a:prstGeom>
          <a:noFill/>
          <a:ln/>
        </p:spPr>
        <p:txBody>
          <a:bodyPr wrap="square" lIns="0" tIns="0" rIns="0" bIns="0" rtlCol="0" anchor="t"/>
          <a:lstStyle/>
          <a:p>
            <a:pPr marL="685800" indent="-685800" algn="ctr">
              <a:lnSpc>
                <a:spcPts val="5500"/>
              </a:lnSpc>
              <a:buFont typeface="Wingdings" panose="05000000000000000000" pitchFamily="2" charset="2"/>
              <a:buChar char="v"/>
            </a:pPr>
            <a:r>
              <a:rPr lang="en-US" sz="4800" dirty="0">
                <a:solidFill>
                  <a:srgbClr val="C6BFEE"/>
                </a:solidFill>
                <a:latin typeface="Prompt Medium" pitchFamily="34" charset="0"/>
                <a:cs typeface="Prompt Medium" pitchFamily="34" charset="-120"/>
              </a:rPr>
              <a:t>Test Cases - Biceps</a:t>
            </a:r>
            <a:endParaRPr lang="en-US" sz="4400" dirty="0"/>
          </a:p>
        </p:txBody>
      </p:sp>
      <p:pic>
        <p:nvPicPr>
          <p:cNvPr id="5" name="Picture 4">
            <a:extLst>
              <a:ext uri="{FF2B5EF4-FFF2-40B4-BE49-F238E27FC236}">
                <a16:creationId xmlns:a16="http://schemas.microsoft.com/office/drawing/2014/main" id="{E814693A-D3A3-DE8D-DF8A-A9896393227F}"/>
              </a:ext>
            </a:extLst>
          </p:cNvPr>
          <p:cNvPicPr>
            <a:picLocks noChangeAspect="1"/>
          </p:cNvPicPr>
          <p:nvPr/>
        </p:nvPicPr>
        <p:blipFill>
          <a:blip r:embed="rId3"/>
          <a:stretch>
            <a:fillRect/>
          </a:stretch>
        </p:blipFill>
        <p:spPr>
          <a:xfrm>
            <a:off x="12715539" y="7806720"/>
            <a:ext cx="1828800" cy="289603"/>
          </a:xfrm>
          <a:prstGeom prst="rect">
            <a:avLst/>
          </a:prstGeom>
        </p:spPr>
      </p:pic>
      <p:pic>
        <p:nvPicPr>
          <p:cNvPr id="7" name="Picture 6">
            <a:extLst>
              <a:ext uri="{FF2B5EF4-FFF2-40B4-BE49-F238E27FC236}">
                <a16:creationId xmlns:a16="http://schemas.microsoft.com/office/drawing/2014/main" id="{CDBF42DA-CE7E-F78A-79EB-C0F96E92EE9B}"/>
              </a:ext>
            </a:extLst>
          </p:cNvPr>
          <p:cNvPicPr>
            <a:picLocks noChangeAspect="1"/>
          </p:cNvPicPr>
          <p:nvPr/>
        </p:nvPicPr>
        <p:blipFill>
          <a:blip r:embed="rId4"/>
          <a:stretch>
            <a:fillRect/>
          </a:stretch>
        </p:blipFill>
        <p:spPr>
          <a:xfrm>
            <a:off x="524935" y="1815372"/>
            <a:ext cx="6637867" cy="4897710"/>
          </a:xfrm>
          <a:prstGeom prst="rect">
            <a:avLst/>
          </a:prstGeom>
        </p:spPr>
      </p:pic>
      <p:pic>
        <p:nvPicPr>
          <p:cNvPr id="9" name="Picture 8">
            <a:extLst>
              <a:ext uri="{FF2B5EF4-FFF2-40B4-BE49-F238E27FC236}">
                <a16:creationId xmlns:a16="http://schemas.microsoft.com/office/drawing/2014/main" id="{6082EED7-920D-FD5B-EF7E-9AAAE722EE43}"/>
              </a:ext>
            </a:extLst>
          </p:cNvPr>
          <p:cNvPicPr>
            <a:picLocks noChangeAspect="1"/>
          </p:cNvPicPr>
          <p:nvPr/>
        </p:nvPicPr>
        <p:blipFill>
          <a:blip r:embed="rId5"/>
          <a:stretch>
            <a:fillRect/>
          </a:stretch>
        </p:blipFill>
        <p:spPr>
          <a:xfrm>
            <a:off x="7467599" y="1815372"/>
            <a:ext cx="6716889" cy="4897710"/>
          </a:xfrm>
          <a:prstGeom prst="rect">
            <a:avLst/>
          </a:prstGeom>
        </p:spPr>
      </p:pic>
      <p:sp>
        <p:nvSpPr>
          <p:cNvPr id="10" name="TextBox 9">
            <a:extLst>
              <a:ext uri="{FF2B5EF4-FFF2-40B4-BE49-F238E27FC236}">
                <a16:creationId xmlns:a16="http://schemas.microsoft.com/office/drawing/2014/main" id="{B3C44003-A77F-EEF8-4A80-31A4C9BE9EF0}"/>
              </a:ext>
            </a:extLst>
          </p:cNvPr>
          <p:cNvSpPr txBox="1"/>
          <p:nvPr/>
        </p:nvSpPr>
        <p:spPr>
          <a:xfrm>
            <a:off x="2393245" y="6795911"/>
            <a:ext cx="2427111" cy="461665"/>
          </a:xfrm>
          <a:prstGeom prst="rect">
            <a:avLst/>
          </a:prstGeom>
          <a:noFill/>
        </p:spPr>
        <p:txBody>
          <a:bodyPr wrap="square" rtlCol="0">
            <a:spAutoFit/>
          </a:bodyPr>
          <a:lstStyle/>
          <a:p>
            <a:r>
              <a:rPr lang="en-IN" sz="2400" dirty="0">
                <a:solidFill>
                  <a:schemeClr val="bg1"/>
                </a:solidFill>
                <a:latin typeface="Palatino Linotype" panose="02040502050505030304" pitchFamily="18" charset="0"/>
              </a:rPr>
              <a:t>Correct posture</a:t>
            </a:r>
          </a:p>
        </p:txBody>
      </p:sp>
      <p:sp>
        <p:nvSpPr>
          <p:cNvPr id="14" name="TextBox 13">
            <a:extLst>
              <a:ext uri="{FF2B5EF4-FFF2-40B4-BE49-F238E27FC236}">
                <a16:creationId xmlns:a16="http://schemas.microsoft.com/office/drawing/2014/main" id="{C4350970-8EBE-9070-32AD-C53AE59FD9B7}"/>
              </a:ext>
            </a:extLst>
          </p:cNvPr>
          <p:cNvSpPr txBox="1"/>
          <p:nvPr/>
        </p:nvSpPr>
        <p:spPr>
          <a:xfrm>
            <a:off x="9652000" y="6795911"/>
            <a:ext cx="7315200" cy="461665"/>
          </a:xfrm>
          <a:prstGeom prst="rect">
            <a:avLst/>
          </a:prstGeom>
          <a:noFill/>
        </p:spPr>
        <p:txBody>
          <a:bodyPr wrap="square">
            <a:spAutoFit/>
          </a:bodyPr>
          <a:lstStyle/>
          <a:p>
            <a:r>
              <a:rPr lang="en-IN" sz="2400" dirty="0">
                <a:solidFill>
                  <a:schemeClr val="bg1"/>
                </a:solidFill>
                <a:latin typeface="Palatino Linotype" panose="02040502050505030304" pitchFamily="18" charset="0"/>
              </a:rPr>
              <a:t>Incorrect posture</a:t>
            </a:r>
          </a:p>
        </p:txBody>
      </p:sp>
      <p:pic>
        <p:nvPicPr>
          <p:cNvPr id="4" name="Picture 3">
            <a:extLst>
              <a:ext uri="{FF2B5EF4-FFF2-40B4-BE49-F238E27FC236}">
                <a16:creationId xmlns:a16="http://schemas.microsoft.com/office/drawing/2014/main" id="{A76D4A82-13B0-76BE-1F22-322D6300A3B2}"/>
              </a:ext>
            </a:extLst>
          </p:cNvPr>
          <p:cNvPicPr>
            <a:picLocks noChangeAspect="1"/>
          </p:cNvPicPr>
          <p:nvPr/>
        </p:nvPicPr>
        <p:blipFill>
          <a:blip r:embed="rId6"/>
          <a:stretch>
            <a:fillRect/>
          </a:stretch>
        </p:blipFill>
        <p:spPr>
          <a:xfrm>
            <a:off x="524935" y="1815372"/>
            <a:ext cx="6637867" cy="4897710"/>
          </a:xfrm>
          <a:prstGeom prst="rect">
            <a:avLst/>
          </a:prstGeom>
        </p:spPr>
      </p:pic>
      <p:pic>
        <p:nvPicPr>
          <p:cNvPr id="8" name="Picture 7">
            <a:extLst>
              <a:ext uri="{FF2B5EF4-FFF2-40B4-BE49-F238E27FC236}">
                <a16:creationId xmlns:a16="http://schemas.microsoft.com/office/drawing/2014/main" id="{07B48869-8232-7B74-EEAE-3206515B4547}"/>
              </a:ext>
            </a:extLst>
          </p:cNvPr>
          <p:cNvPicPr>
            <a:picLocks noChangeAspect="1"/>
          </p:cNvPicPr>
          <p:nvPr/>
        </p:nvPicPr>
        <p:blipFill>
          <a:blip r:embed="rId7"/>
          <a:stretch>
            <a:fillRect/>
          </a:stretch>
        </p:blipFill>
        <p:spPr>
          <a:xfrm>
            <a:off x="7467599" y="1815372"/>
            <a:ext cx="6716889" cy="4897710"/>
          </a:xfrm>
          <a:prstGeom prst="rect">
            <a:avLst/>
          </a:prstGeom>
        </p:spPr>
      </p:pic>
    </p:spTree>
    <p:extLst>
      <p:ext uri="{BB962C8B-B14F-4D97-AF65-F5344CB8AC3E}">
        <p14:creationId xmlns:p14="http://schemas.microsoft.com/office/powerpoint/2010/main" val="2789496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98F24-6712-6D41-068A-258D956469B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2DAD940-AF79-85B2-D03C-598F4CBEB1A5}"/>
              </a:ext>
            </a:extLst>
          </p:cNvPr>
          <p:cNvSpPr/>
          <p:nvPr/>
        </p:nvSpPr>
        <p:spPr>
          <a:xfrm>
            <a:off x="268941" y="774589"/>
            <a:ext cx="13836524" cy="2081566"/>
          </a:xfrm>
          <a:prstGeom prst="rect">
            <a:avLst/>
          </a:prstGeom>
          <a:noFill/>
          <a:ln/>
        </p:spPr>
        <p:txBody>
          <a:bodyPr wrap="square" lIns="0" tIns="0" rIns="0" bIns="0" rtlCol="0" anchor="t"/>
          <a:lstStyle/>
          <a:p>
            <a:pPr marL="685800" indent="-685800" algn="ctr">
              <a:lnSpc>
                <a:spcPts val="5500"/>
              </a:lnSpc>
              <a:buFont typeface="Wingdings" panose="05000000000000000000" pitchFamily="2" charset="2"/>
              <a:buChar char="v"/>
            </a:pPr>
            <a:r>
              <a:rPr lang="en-US" sz="4800" dirty="0">
                <a:solidFill>
                  <a:srgbClr val="C6BFEE"/>
                </a:solidFill>
                <a:latin typeface="Prompt Medium" pitchFamily="34" charset="0"/>
                <a:cs typeface="Prompt Medium" pitchFamily="34" charset="-120"/>
              </a:rPr>
              <a:t>Test Cases – Shoulders(Double Handed)</a:t>
            </a:r>
            <a:endParaRPr lang="en-US" sz="4400" dirty="0"/>
          </a:p>
        </p:txBody>
      </p:sp>
      <p:pic>
        <p:nvPicPr>
          <p:cNvPr id="5" name="Picture 4">
            <a:extLst>
              <a:ext uri="{FF2B5EF4-FFF2-40B4-BE49-F238E27FC236}">
                <a16:creationId xmlns:a16="http://schemas.microsoft.com/office/drawing/2014/main" id="{5B0E34D5-1FFE-76B4-9394-741CD3F45A46}"/>
              </a:ext>
            </a:extLst>
          </p:cNvPr>
          <p:cNvPicPr>
            <a:picLocks noChangeAspect="1"/>
          </p:cNvPicPr>
          <p:nvPr/>
        </p:nvPicPr>
        <p:blipFill>
          <a:blip r:embed="rId3"/>
          <a:stretch>
            <a:fillRect/>
          </a:stretch>
        </p:blipFill>
        <p:spPr>
          <a:xfrm>
            <a:off x="12715539" y="7806720"/>
            <a:ext cx="1828800" cy="289603"/>
          </a:xfrm>
          <a:prstGeom prst="rect">
            <a:avLst/>
          </a:prstGeom>
        </p:spPr>
      </p:pic>
      <p:pic>
        <p:nvPicPr>
          <p:cNvPr id="7" name="Picture 6">
            <a:extLst>
              <a:ext uri="{FF2B5EF4-FFF2-40B4-BE49-F238E27FC236}">
                <a16:creationId xmlns:a16="http://schemas.microsoft.com/office/drawing/2014/main" id="{23FB207F-EBF9-6962-6024-417A5676CC53}"/>
              </a:ext>
            </a:extLst>
          </p:cNvPr>
          <p:cNvPicPr>
            <a:picLocks noChangeAspect="1"/>
          </p:cNvPicPr>
          <p:nvPr/>
        </p:nvPicPr>
        <p:blipFill>
          <a:blip r:embed="rId4"/>
          <a:stretch>
            <a:fillRect/>
          </a:stretch>
        </p:blipFill>
        <p:spPr>
          <a:xfrm>
            <a:off x="524935" y="1815372"/>
            <a:ext cx="6637867" cy="4897710"/>
          </a:xfrm>
          <a:prstGeom prst="rect">
            <a:avLst/>
          </a:prstGeom>
        </p:spPr>
      </p:pic>
      <p:pic>
        <p:nvPicPr>
          <p:cNvPr id="9" name="Picture 8">
            <a:extLst>
              <a:ext uri="{FF2B5EF4-FFF2-40B4-BE49-F238E27FC236}">
                <a16:creationId xmlns:a16="http://schemas.microsoft.com/office/drawing/2014/main" id="{9E8FCD9C-DA2D-6C3D-E411-04C1E5F739B0}"/>
              </a:ext>
            </a:extLst>
          </p:cNvPr>
          <p:cNvPicPr>
            <a:picLocks noChangeAspect="1"/>
          </p:cNvPicPr>
          <p:nvPr/>
        </p:nvPicPr>
        <p:blipFill>
          <a:blip r:embed="rId5"/>
          <a:stretch>
            <a:fillRect/>
          </a:stretch>
        </p:blipFill>
        <p:spPr>
          <a:xfrm>
            <a:off x="7467599" y="1815372"/>
            <a:ext cx="6716889" cy="4897710"/>
          </a:xfrm>
          <a:prstGeom prst="rect">
            <a:avLst/>
          </a:prstGeom>
        </p:spPr>
      </p:pic>
      <p:sp>
        <p:nvSpPr>
          <p:cNvPr id="10" name="TextBox 9">
            <a:extLst>
              <a:ext uri="{FF2B5EF4-FFF2-40B4-BE49-F238E27FC236}">
                <a16:creationId xmlns:a16="http://schemas.microsoft.com/office/drawing/2014/main" id="{B16E171D-132D-B307-A50F-CD826F3D4D75}"/>
              </a:ext>
            </a:extLst>
          </p:cNvPr>
          <p:cNvSpPr txBox="1"/>
          <p:nvPr/>
        </p:nvSpPr>
        <p:spPr>
          <a:xfrm>
            <a:off x="2393245" y="6795911"/>
            <a:ext cx="2427111" cy="461665"/>
          </a:xfrm>
          <a:prstGeom prst="rect">
            <a:avLst/>
          </a:prstGeom>
          <a:noFill/>
        </p:spPr>
        <p:txBody>
          <a:bodyPr wrap="square" rtlCol="0">
            <a:spAutoFit/>
          </a:bodyPr>
          <a:lstStyle/>
          <a:p>
            <a:r>
              <a:rPr lang="en-IN" sz="2400" dirty="0">
                <a:solidFill>
                  <a:schemeClr val="bg1"/>
                </a:solidFill>
                <a:latin typeface="Palatino Linotype" panose="02040502050505030304" pitchFamily="18" charset="0"/>
              </a:rPr>
              <a:t>Correct posture</a:t>
            </a:r>
          </a:p>
        </p:txBody>
      </p:sp>
      <p:sp>
        <p:nvSpPr>
          <p:cNvPr id="14" name="TextBox 13">
            <a:extLst>
              <a:ext uri="{FF2B5EF4-FFF2-40B4-BE49-F238E27FC236}">
                <a16:creationId xmlns:a16="http://schemas.microsoft.com/office/drawing/2014/main" id="{BA1362D3-B49F-16C6-32CF-05F61E0A5847}"/>
              </a:ext>
            </a:extLst>
          </p:cNvPr>
          <p:cNvSpPr txBox="1"/>
          <p:nvPr/>
        </p:nvSpPr>
        <p:spPr>
          <a:xfrm>
            <a:off x="9652000" y="6795911"/>
            <a:ext cx="7315200" cy="461665"/>
          </a:xfrm>
          <a:prstGeom prst="rect">
            <a:avLst/>
          </a:prstGeom>
          <a:noFill/>
        </p:spPr>
        <p:txBody>
          <a:bodyPr wrap="square">
            <a:spAutoFit/>
          </a:bodyPr>
          <a:lstStyle/>
          <a:p>
            <a:r>
              <a:rPr lang="en-IN" sz="2400" dirty="0">
                <a:solidFill>
                  <a:schemeClr val="bg1"/>
                </a:solidFill>
                <a:latin typeface="Palatino Linotype" panose="02040502050505030304" pitchFamily="18" charset="0"/>
              </a:rPr>
              <a:t>Incorrect posture</a:t>
            </a:r>
          </a:p>
        </p:txBody>
      </p:sp>
      <p:pic>
        <p:nvPicPr>
          <p:cNvPr id="4" name="Picture 3">
            <a:extLst>
              <a:ext uri="{FF2B5EF4-FFF2-40B4-BE49-F238E27FC236}">
                <a16:creationId xmlns:a16="http://schemas.microsoft.com/office/drawing/2014/main" id="{FCB9E79C-E5D5-6D51-83E4-8D8752049C7F}"/>
              </a:ext>
            </a:extLst>
          </p:cNvPr>
          <p:cNvPicPr>
            <a:picLocks noChangeAspect="1"/>
          </p:cNvPicPr>
          <p:nvPr/>
        </p:nvPicPr>
        <p:blipFill>
          <a:blip r:embed="rId6"/>
          <a:stretch>
            <a:fillRect/>
          </a:stretch>
        </p:blipFill>
        <p:spPr>
          <a:xfrm>
            <a:off x="536224" y="1839686"/>
            <a:ext cx="6626578" cy="4873396"/>
          </a:xfrm>
          <a:prstGeom prst="rect">
            <a:avLst/>
          </a:prstGeom>
        </p:spPr>
      </p:pic>
      <p:pic>
        <p:nvPicPr>
          <p:cNvPr id="8" name="Picture 7">
            <a:extLst>
              <a:ext uri="{FF2B5EF4-FFF2-40B4-BE49-F238E27FC236}">
                <a16:creationId xmlns:a16="http://schemas.microsoft.com/office/drawing/2014/main" id="{6B31F48D-D340-2A95-12EB-C956660853B8}"/>
              </a:ext>
            </a:extLst>
          </p:cNvPr>
          <p:cNvPicPr>
            <a:picLocks noChangeAspect="1"/>
          </p:cNvPicPr>
          <p:nvPr/>
        </p:nvPicPr>
        <p:blipFill>
          <a:blip r:embed="rId7"/>
          <a:stretch>
            <a:fillRect/>
          </a:stretch>
        </p:blipFill>
        <p:spPr>
          <a:xfrm>
            <a:off x="7467599" y="1847509"/>
            <a:ext cx="6716889" cy="4857750"/>
          </a:xfrm>
          <a:prstGeom prst="rect">
            <a:avLst/>
          </a:prstGeom>
        </p:spPr>
      </p:pic>
    </p:spTree>
    <p:extLst>
      <p:ext uri="{BB962C8B-B14F-4D97-AF65-F5344CB8AC3E}">
        <p14:creationId xmlns:p14="http://schemas.microsoft.com/office/powerpoint/2010/main" val="2681315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F758-6DD0-5557-9DD4-1F5E74B44F9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CCCBD2C-E9F1-2673-671C-6E2F31934BA0}"/>
              </a:ext>
            </a:extLst>
          </p:cNvPr>
          <p:cNvSpPr/>
          <p:nvPr/>
        </p:nvSpPr>
        <p:spPr>
          <a:xfrm>
            <a:off x="268941" y="774589"/>
            <a:ext cx="13582526" cy="2081566"/>
          </a:xfrm>
          <a:prstGeom prst="rect">
            <a:avLst/>
          </a:prstGeom>
          <a:noFill/>
          <a:ln/>
        </p:spPr>
        <p:txBody>
          <a:bodyPr wrap="square" lIns="0" tIns="0" rIns="0" bIns="0" rtlCol="0" anchor="t"/>
          <a:lstStyle/>
          <a:p>
            <a:pPr marL="685800" indent="-685800" algn="ctr">
              <a:lnSpc>
                <a:spcPts val="5500"/>
              </a:lnSpc>
              <a:buFont typeface="Wingdings" panose="05000000000000000000" pitchFamily="2" charset="2"/>
              <a:buChar char="v"/>
            </a:pPr>
            <a:r>
              <a:rPr lang="en-US" sz="4800" dirty="0">
                <a:solidFill>
                  <a:srgbClr val="C6BFEE"/>
                </a:solidFill>
                <a:latin typeface="Prompt Medium" pitchFamily="34" charset="0"/>
                <a:cs typeface="Prompt Medium" pitchFamily="34" charset="-120"/>
              </a:rPr>
              <a:t>Test Cases – Shoulders (Single Handed)</a:t>
            </a:r>
            <a:endParaRPr lang="en-US" sz="4400" dirty="0"/>
          </a:p>
        </p:txBody>
      </p:sp>
      <p:pic>
        <p:nvPicPr>
          <p:cNvPr id="5" name="Picture 4">
            <a:extLst>
              <a:ext uri="{FF2B5EF4-FFF2-40B4-BE49-F238E27FC236}">
                <a16:creationId xmlns:a16="http://schemas.microsoft.com/office/drawing/2014/main" id="{664ED964-8AF2-C92C-3619-F9BCA44CD75F}"/>
              </a:ext>
            </a:extLst>
          </p:cNvPr>
          <p:cNvPicPr>
            <a:picLocks noChangeAspect="1"/>
          </p:cNvPicPr>
          <p:nvPr/>
        </p:nvPicPr>
        <p:blipFill>
          <a:blip r:embed="rId3"/>
          <a:stretch>
            <a:fillRect/>
          </a:stretch>
        </p:blipFill>
        <p:spPr>
          <a:xfrm>
            <a:off x="12715539" y="7806720"/>
            <a:ext cx="1828800" cy="289603"/>
          </a:xfrm>
          <a:prstGeom prst="rect">
            <a:avLst/>
          </a:prstGeom>
        </p:spPr>
      </p:pic>
      <p:pic>
        <p:nvPicPr>
          <p:cNvPr id="7" name="Picture 6">
            <a:extLst>
              <a:ext uri="{FF2B5EF4-FFF2-40B4-BE49-F238E27FC236}">
                <a16:creationId xmlns:a16="http://schemas.microsoft.com/office/drawing/2014/main" id="{C3300B75-932E-303B-B047-946C3FE9190E}"/>
              </a:ext>
            </a:extLst>
          </p:cNvPr>
          <p:cNvPicPr>
            <a:picLocks noChangeAspect="1"/>
          </p:cNvPicPr>
          <p:nvPr/>
        </p:nvPicPr>
        <p:blipFill>
          <a:blip r:embed="rId4"/>
          <a:stretch>
            <a:fillRect/>
          </a:stretch>
        </p:blipFill>
        <p:spPr>
          <a:xfrm>
            <a:off x="524935" y="1815372"/>
            <a:ext cx="6637867" cy="4897710"/>
          </a:xfrm>
          <a:prstGeom prst="rect">
            <a:avLst/>
          </a:prstGeom>
        </p:spPr>
      </p:pic>
      <p:pic>
        <p:nvPicPr>
          <p:cNvPr id="9" name="Picture 8">
            <a:extLst>
              <a:ext uri="{FF2B5EF4-FFF2-40B4-BE49-F238E27FC236}">
                <a16:creationId xmlns:a16="http://schemas.microsoft.com/office/drawing/2014/main" id="{6ED48BC8-E9F7-782B-680B-0F4F9381D0BF}"/>
              </a:ext>
            </a:extLst>
          </p:cNvPr>
          <p:cNvPicPr>
            <a:picLocks noChangeAspect="1"/>
          </p:cNvPicPr>
          <p:nvPr/>
        </p:nvPicPr>
        <p:blipFill>
          <a:blip r:embed="rId5"/>
          <a:stretch>
            <a:fillRect/>
          </a:stretch>
        </p:blipFill>
        <p:spPr>
          <a:xfrm>
            <a:off x="7467599" y="1815372"/>
            <a:ext cx="6716889" cy="4897710"/>
          </a:xfrm>
          <a:prstGeom prst="rect">
            <a:avLst/>
          </a:prstGeom>
        </p:spPr>
      </p:pic>
      <p:sp>
        <p:nvSpPr>
          <p:cNvPr id="10" name="TextBox 9">
            <a:extLst>
              <a:ext uri="{FF2B5EF4-FFF2-40B4-BE49-F238E27FC236}">
                <a16:creationId xmlns:a16="http://schemas.microsoft.com/office/drawing/2014/main" id="{2E63068E-BE21-74B0-6E25-AA7B7D18FE41}"/>
              </a:ext>
            </a:extLst>
          </p:cNvPr>
          <p:cNvSpPr txBox="1"/>
          <p:nvPr/>
        </p:nvSpPr>
        <p:spPr>
          <a:xfrm>
            <a:off x="2370666" y="6812254"/>
            <a:ext cx="2427111" cy="461665"/>
          </a:xfrm>
          <a:prstGeom prst="rect">
            <a:avLst/>
          </a:prstGeom>
          <a:noFill/>
        </p:spPr>
        <p:txBody>
          <a:bodyPr wrap="square" rtlCol="0">
            <a:spAutoFit/>
          </a:bodyPr>
          <a:lstStyle/>
          <a:p>
            <a:r>
              <a:rPr lang="en-IN" sz="2400" dirty="0">
                <a:solidFill>
                  <a:schemeClr val="bg1"/>
                </a:solidFill>
                <a:latin typeface="Palatino Linotype" panose="02040502050505030304" pitchFamily="18" charset="0"/>
              </a:rPr>
              <a:t>Correct Posture</a:t>
            </a:r>
          </a:p>
        </p:txBody>
      </p:sp>
      <p:pic>
        <p:nvPicPr>
          <p:cNvPr id="6" name="Picture 5">
            <a:extLst>
              <a:ext uri="{FF2B5EF4-FFF2-40B4-BE49-F238E27FC236}">
                <a16:creationId xmlns:a16="http://schemas.microsoft.com/office/drawing/2014/main" id="{15A47A8C-A7D6-7C80-DE06-33C5937E675E}"/>
              </a:ext>
            </a:extLst>
          </p:cNvPr>
          <p:cNvPicPr>
            <a:picLocks noChangeAspect="1"/>
          </p:cNvPicPr>
          <p:nvPr/>
        </p:nvPicPr>
        <p:blipFill>
          <a:blip r:embed="rId6"/>
          <a:stretch>
            <a:fillRect/>
          </a:stretch>
        </p:blipFill>
        <p:spPr>
          <a:xfrm>
            <a:off x="524935" y="1815371"/>
            <a:ext cx="6637867" cy="4980540"/>
          </a:xfrm>
          <a:prstGeom prst="rect">
            <a:avLst/>
          </a:prstGeom>
        </p:spPr>
      </p:pic>
      <p:pic>
        <p:nvPicPr>
          <p:cNvPr id="12" name="Picture 11">
            <a:extLst>
              <a:ext uri="{FF2B5EF4-FFF2-40B4-BE49-F238E27FC236}">
                <a16:creationId xmlns:a16="http://schemas.microsoft.com/office/drawing/2014/main" id="{D64F7291-C1F0-9FC0-0EA5-A53F5B690118}"/>
              </a:ext>
            </a:extLst>
          </p:cNvPr>
          <p:cNvPicPr>
            <a:picLocks noChangeAspect="1"/>
          </p:cNvPicPr>
          <p:nvPr/>
        </p:nvPicPr>
        <p:blipFill>
          <a:blip r:embed="rId7"/>
          <a:stretch>
            <a:fillRect/>
          </a:stretch>
        </p:blipFill>
        <p:spPr>
          <a:xfrm>
            <a:off x="7467599" y="1847031"/>
            <a:ext cx="6716890" cy="4897710"/>
          </a:xfrm>
          <a:prstGeom prst="rect">
            <a:avLst/>
          </a:prstGeom>
        </p:spPr>
      </p:pic>
      <p:sp>
        <p:nvSpPr>
          <p:cNvPr id="15" name="TextBox 14">
            <a:extLst>
              <a:ext uri="{FF2B5EF4-FFF2-40B4-BE49-F238E27FC236}">
                <a16:creationId xmlns:a16="http://schemas.microsoft.com/office/drawing/2014/main" id="{5E2E9DE6-E300-62C6-9979-DF95F7CFBC6E}"/>
              </a:ext>
            </a:extLst>
          </p:cNvPr>
          <p:cNvSpPr txBox="1"/>
          <p:nvPr/>
        </p:nvSpPr>
        <p:spPr>
          <a:xfrm>
            <a:off x="9832625" y="6767382"/>
            <a:ext cx="7315200" cy="461665"/>
          </a:xfrm>
          <a:prstGeom prst="rect">
            <a:avLst/>
          </a:prstGeom>
          <a:noFill/>
        </p:spPr>
        <p:txBody>
          <a:bodyPr wrap="square">
            <a:spAutoFit/>
          </a:bodyPr>
          <a:lstStyle/>
          <a:p>
            <a:r>
              <a:rPr lang="en-IN" sz="2400" dirty="0">
                <a:solidFill>
                  <a:schemeClr val="bg1"/>
                </a:solidFill>
                <a:latin typeface="Palatino Linotype" panose="02040502050505030304" pitchFamily="18" charset="0"/>
              </a:rPr>
              <a:t>Correct Posture</a:t>
            </a:r>
          </a:p>
        </p:txBody>
      </p:sp>
    </p:spTree>
    <p:extLst>
      <p:ext uri="{BB962C8B-B14F-4D97-AF65-F5344CB8AC3E}">
        <p14:creationId xmlns:p14="http://schemas.microsoft.com/office/powerpoint/2010/main" val="372580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7D0C7-7379-4340-FDED-DB137CAE571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FB81D1D-F6B8-6D01-ABB9-F6D8BCBA236F}"/>
              </a:ext>
            </a:extLst>
          </p:cNvPr>
          <p:cNvSpPr/>
          <p:nvPr/>
        </p:nvSpPr>
        <p:spPr>
          <a:xfrm>
            <a:off x="268941" y="774589"/>
            <a:ext cx="7046259" cy="2081566"/>
          </a:xfrm>
          <a:prstGeom prst="rect">
            <a:avLst/>
          </a:prstGeom>
          <a:noFill/>
          <a:ln/>
        </p:spPr>
        <p:txBody>
          <a:bodyPr wrap="square" lIns="0" tIns="0" rIns="0" bIns="0" rtlCol="0" anchor="t"/>
          <a:lstStyle/>
          <a:p>
            <a:pPr marL="685800" indent="-685800" algn="ctr">
              <a:lnSpc>
                <a:spcPts val="5500"/>
              </a:lnSpc>
              <a:buFont typeface="Wingdings" panose="05000000000000000000" pitchFamily="2" charset="2"/>
              <a:buChar char="v"/>
            </a:pPr>
            <a:r>
              <a:rPr lang="en-US" sz="4800" dirty="0">
                <a:solidFill>
                  <a:srgbClr val="C6BFEE"/>
                </a:solidFill>
                <a:latin typeface="Prompt Medium" pitchFamily="34" charset="0"/>
                <a:cs typeface="Prompt Medium" pitchFamily="34" charset="-120"/>
              </a:rPr>
              <a:t>Test Cases - Squats</a:t>
            </a:r>
            <a:endParaRPr lang="en-US" sz="4400" dirty="0"/>
          </a:p>
        </p:txBody>
      </p:sp>
      <p:pic>
        <p:nvPicPr>
          <p:cNvPr id="5" name="Picture 4">
            <a:extLst>
              <a:ext uri="{FF2B5EF4-FFF2-40B4-BE49-F238E27FC236}">
                <a16:creationId xmlns:a16="http://schemas.microsoft.com/office/drawing/2014/main" id="{3AC4ADB5-E53E-1CE2-C215-7531AC217496}"/>
              </a:ext>
            </a:extLst>
          </p:cNvPr>
          <p:cNvPicPr>
            <a:picLocks noChangeAspect="1"/>
          </p:cNvPicPr>
          <p:nvPr/>
        </p:nvPicPr>
        <p:blipFill>
          <a:blip r:embed="rId3"/>
          <a:stretch>
            <a:fillRect/>
          </a:stretch>
        </p:blipFill>
        <p:spPr>
          <a:xfrm>
            <a:off x="12715539" y="7806720"/>
            <a:ext cx="1828800" cy="289603"/>
          </a:xfrm>
          <a:prstGeom prst="rect">
            <a:avLst/>
          </a:prstGeom>
        </p:spPr>
      </p:pic>
      <p:pic>
        <p:nvPicPr>
          <p:cNvPr id="7" name="Picture 6">
            <a:extLst>
              <a:ext uri="{FF2B5EF4-FFF2-40B4-BE49-F238E27FC236}">
                <a16:creationId xmlns:a16="http://schemas.microsoft.com/office/drawing/2014/main" id="{80C69F47-4681-6ED8-09B6-E49DD34EF4ED}"/>
              </a:ext>
            </a:extLst>
          </p:cNvPr>
          <p:cNvPicPr>
            <a:picLocks noChangeAspect="1"/>
          </p:cNvPicPr>
          <p:nvPr/>
        </p:nvPicPr>
        <p:blipFill>
          <a:blip r:embed="rId4"/>
          <a:stretch>
            <a:fillRect/>
          </a:stretch>
        </p:blipFill>
        <p:spPr>
          <a:xfrm>
            <a:off x="524935" y="1815372"/>
            <a:ext cx="6637867" cy="4897710"/>
          </a:xfrm>
          <a:prstGeom prst="rect">
            <a:avLst/>
          </a:prstGeom>
        </p:spPr>
      </p:pic>
      <p:pic>
        <p:nvPicPr>
          <p:cNvPr id="9" name="Picture 8">
            <a:extLst>
              <a:ext uri="{FF2B5EF4-FFF2-40B4-BE49-F238E27FC236}">
                <a16:creationId xmlns:a16="http://schemas.microsoft.com/office/drawing/2014/main" id="{071CAC33-47AD-A6B9-49CD-22169E6E5652}"/>
              </a:ext>
            </a:extLst>
          </p:cNvPr>
          <p:cNvPicPr>
            <a:picLocks noChangeAspect="1"/>
          </p:cNvPicPr>
          <p:nvPr/>
        </p:nvPicPr>
        <p:blipFill>
          <a:blip r:embed="rId5"/>
          <a:stretch>
            <a:fillRect/>
          </a:stretch>
        </p:blipFill>
        <p:spPr>
          <a:xfrm>
            <a:off x="7467599" y="1815372"/>
            <a:ext cx="6716889" cy="4897710"/>
          </a:xfrm>
          <a:prstGeom prst="rect">
            <a:avLst/>
          </a:prstGeom>
        </p:spPr>
      </p:pic>
      <p:sp>
        <p:nvSpPr>
          <p:cNvPr id="10" name="TextBox 9">
            <a:extLst>
              <a:ext uri="{FF2B5EF4-FFF2-40B4-BE49-F238E27FC236}">
                <a16:creationId xmlns:a16="http://schemas.microsoft.com/office/drawing/2014/main" id="{6B2AC51C-56D4-DBCF-1A44-AB11429B733E}"/>
              </a:ext>
            </a:extLst>
          </p:cNvPr>
          <p:cNvSpPr txBox="1"/>
          <p:nvPr/>
        </p:nvSpPr>
        <p:spPr>
          <a:xfrm>
            <a:off x="2393245" y="6795911"/>
            <a:ext cx="2427111" cy="461665"/>
          </a:xfrm>
          <a:prstGeom prst="rect">
            <a:avLst/>
          </a:prstGeom>
          <a:noFill/>
        </p:spPr>
        <p:txBody>
          <a:bodyPr wrap="square" rtlCol="0">
            <a:spAutoFit/>
          </a:bodyPr>
          <a:lstStyle/>
          <a:p>
            <a:r>
              <a:rPr lang="en-IN" sz="2400" dirty="0">
                <a:solidFill>
                  <a:schemeClr val="bg1"/>
                </a:solidFill>
                <a:latin typeface="Palatino Linotype" panose="02040502050505030304" pitchFamily="18" charset="0"/>
              </a:rPr>
              <a:t>Correct posture</a:t>
            </a:r>
          </a:p>
        </p:txBody>
      </p:sp>
      <p:sp>
        <p:nvSpPr>
          <p:cNvPr id="14" name="TextBox 13">
            <a:extLst>
              <a:ext uri="{FF2B5EF4-FFF2-40B4-BE49-F238E27FC236}">
                <a16:creationId xmlns:a16="http://schemas.microsoft.com/office/drawing/2014/main" id="{976EE294-3687-9A04-F091-8BB6E059A288}"/>
              </a:ext>
            </a:extLst>
          </p:cNvPr>
          <p:cNvSpPr txBox="1"/>
          <p:nvPr/>
        </p:nvSpPr>
        <p:spPr>
          <a:xfrm>
            <a:off x="9652000" y="6795911"/>
            <a:ext cx="7315200" cy="461665"/>
          </a:xfrm>
          <a:prstGeom prst="rect">
            <a:avLst/>
          </a:prstGeom>
          <a:noFill/>
        </p:spPr>
        <p:txBody>
          <a:bodyPr wrap="square">
            <a:spAutoFit/>
          </a:bodyPr>
          <a:lstStyle/>
          <a:p>
            <a:r>
              <a:rPr lang="en-IN" sz="2400" dirty="0">
                <a:solidFill>
                  <a:schemeClr val="bg1"/>
                </a:solidFill>
                <a:latin typeface="Palatino Linotype" panose="02040502050505030304" pitchFamily="18" charset="0"/>
              </a:rPr>
              <a:t>Incorrect posture</a:t>
            </a:r>
          </a:p>
        </p:txBody>
      </p:sp>
      <p:pic>
        <p:nvPicPr>
          <p:cNvPr id="4" name="Picture 3">
            <a:extLst>
              <a:ext uri="{FF2B5EF4-FFF2-40B4-BE49-F238E27FC236}">
                <a16:creationId xmlns:a16="http://schemas.microsoft.com/office/drawing/2014/main" id="{8AD1F265-F2A6-700E-303F-84B79BED464E}"/>
              </a:ext>
            </a:extLst>
          </p:cNvPr>
          <p:cNvPicPr>
            <a:picLocks noChangeAspect="1"/>
          </p:cNvPicPr>
          <p:nvPr/>
        </p:nvPicPr>
        <p:blipFill>
          <a:blip r:embed="rId6"/>
          <a:stretch>
            <a:fillRect/>
          </a:stretch>
        </p:blipFill>
        <p:spPr>
          <a:xfrm>
            <a:off x="293514" y="1761133"/>
            <a:ext cx="6869288" cy="5057422"/>
          </a:xfrm>
          <a:prstGeom prst="rect">
            <a:avLst/>
          </a:prstGeom>
        </p:spPr>
      </p:pic>
      <p:pic>
        <p:nvPicPr>
          <p:cNvPr id="8" name="Picture 7">
            <a:extLst>
              <a:ext uri="{FF2B5EF4-FFF2-40B4-BE49-F238E27FC236}">
                <a16:creationId xmlns:a16="http://schemas.microsoft.com/office/drawing/2014/main" id="{172BFBA9-4730-D1F1-28CC-C401ED363566}"/>
              </a:ext>
            </a:extLst>
          </p:cNvPr>
          <p:cNvPicPr>
            <a:picLocks noChangeAspect="1"/>
          </p:cNvPicPr>
          <p:nvPr/>
        </p:nvPicPr>
        <p:blipFill>
          <a:blip r:embed="rId7"/>
          <a:stretch>
            <a:fillRect/>
          </a:stretch>
        </p:blipFill>
        <p:spPr>
          <a:xfrm>
            <a:off x="7394223" y="1732205"/>
            <a:ext cx="6942663" cy="5086350"/>
          </a:xfrm>
          <a:prstGeom prst="rect">
            <a:avLst/>
          </a:prstGeom>
        </p:spPr>
      </p:pic>
    </p:spTree>
    <p:extLst>
      <p:ext uri="{BB962C8B-B14F-4D97-AF65-F5344CB8AC3E}">
        <p14:creationId xmlns:p14="http://schemas.microsoft.com/office/powerpoint/2010/main" val="261110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818912" y="669131"/>
            <a:ext cx="5631894" cy="649843"/>
          </a:xfrm>
          <a:prstGeom prst="rect">
            <a:avLst/>
          </a:prstGeom>
          <a:noFill/>
          <a:ln/>
        </p:spPr>
        <p:txBody>
          <a:bodyPr wrap="none" lIns="0" tIns="0" rIns="0" bIns="0" rtlCol="0" anchor="t"/>
          <a:lstStyle/>
          <a:p>
            <a:pPr marL="0" indent="0">
              <a:lnSpc>
                <a:spcPts val="5100"/>
              </a:lnSpc>
              <a:buNone/>
            </a:pPr>
            <a:r>
              <a:rPr lang="en-US" sz="4050" dirty="0">
                <a:solidFill>
                  <a:srgbClr val="C6BFEE"/>
                </a:solidFill>
                <a:latin typeface="Prompt Medium" pitchFamily="34" charset="0"/>
                <a:ea typeface="Prompt Medium" pitchFamily="34" charset="-122"/>
                <a:cs typeface="Prompt Medium" pitchFamily="34" charset="-120"/>
              </a:rPr>
              <a:t>PoseFit's Key Features</a:t>
            </a:r>
            <a:endParaRPr lang="en-US" sz="4050" dirty="0"/>
          </a:p>
        </p:txBody>
      </p:sp>
      <p:pic>
        <p:nvPicPr>
          <p:cNvPr id="4" name="Image 1" descr="preencoded.png"/>
          <p:cNvPicPr>
            <a:picLocks noChangeAspect="1"/>
          </p:cNvPicPr>
          <p:nvPr/>
        </p:nvPicPr>
        <p:blipFill>
          <a:blip r:embed="rId3"/>
          <a:stretch>
            <a:fillRect/>
          </a:stretch>
        </p:blipFill>
        <p:spPr>
          <a:xfrm>
            <a:off x="818912" y="1669852"/>
            <a:ext cx="584835" cy="584835"/>
          </a:xfrm>
          <a:prstGeom prst="rect">
            <a:avLst/>
          </a:prstGeom>
        </p:spPr>
      </p:pic>
      <p:sp>
        <p:nvSpPr>
          <p:cNvPr id="5" name="Text 1"/>
          <p:cNvSpPr/>
          <p:nvPr/>
        </p:nvSpPr>
        <p:spPr>
          <a:xfrm>
            <a:off x="818912" y="2488644"/>
            <a:ext cx="2599730" cy="325041"/>
          </a:xfrm>
          <a:prstGeom prst="rect">
            <a:avLst/>
          </a:prstGeom>
          <a:noFill/>
          <a:ln/>
        </p:spPr>
        <p:txBody>
          <a:bodyPr wrap="none" lIns="0" tIns="0" rIns="0" bIns="0" rtlCol="0" anchor="t"/>
          <a:lstStyle/>
          <a:p>
            <a:pPr marL="0" indent="0" algn="l">
              <a:lnSpc>
                <a:spcPts val="2550"/>
              </a:lnSpc>
              <a:buNone/>
            </a:pPr>
            <a:r>
              <a:rPr lang="en-US" sz="2000" dirty="0">
                <a:solidFill>
                  <a:srgbClr val="DAD8E9"/>
                </a:solidFill>
                <a:latin typeface="Prompt Medium" pitchFamily="34" charset="0"/>
                <a:ea typeface="Prompt Medium" pitchFamily="34" charset="-122"/>
                <a:cs typeface="Prompt Medium" pitchFamily="34" charset="-120"/>
              </a:rPr>
              <a:t>Real-Time Feedback</a:t>
            </a:r>
            <a:endParaRPr lang="en-US" sz="2000" dirty="0"/>
          </a:p>
        </p:txBody>
      </p:sp>
      <p:sp>
        <p:nvSpPr>
          <p:cNvPr id="6" name="Text 2"/>
          <p:cNvSpPr/>
          <p:nvPr/>
        </p:nvSpPr>
        <p:spPr>
          <a:xfrm>
            <a:off x="818912" y="2954060"/>
            <a:ext cx="3577590" cy="1122998"/>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PoseFit delivers instant posture corrections, helping users improve their form in real time.</a:t>
            </a:r>
            <a:endParaRPr lang="en-US" sz="1800" dirty="0"/>
          </a:p>
        </p:txBody>
      </p:sp>
      <p:pic>
        <p:nvPicPr>
          <p:cNvPr id="7" name="Image 2" descr="preencoded.png"/>
          <p:cNvPicPr>
            <a:picLocks noChangeAspect="1"/>
          </p:cNvPicPr>
          <p:nvPr/>
        </p:nvPicPr>
        <p:blipFill>
          <a:blip r:embed="rId4"/>
          <a:stretch>
            <a:fillRect/>
          </a:stretch>
        </p:blipFill>
        <p:spPr>
          <a:xfrm>
            <a:off x="4747379" y="1669852"/>
            <a:ext cx="584835" cy="584835"/>
          </a:xfrm>
          <a:prstGeom prst="rect">
            <a:avLst/>
          </a:prstGeom>
        </p:spPr>
      </p:pic>
      <p:sp>
        <p:nvSpPr>
          <p:cNvPr id="8" name="Text 3"/>
          <p:cNvSpPr/>
          <p:nvPr/>
        </p:nvSpPr>
        <p:spPr>
          <a:xfrm>
            <a:off x="4747379" y="2488644"/>
            <a:ext cx="2599730" cy="325041"/>
          </a:xfrm>
          <a:prstGeom prst="rect">
            <a:avLst/>
          </a:prstGeom>
          <a:noFill/>
          <a:ln/>
        </p:spPr>
        <p:txBody>
          <a:bodyPr wrap="none" lIns="0" tIns="0" rIns="0" bIns="0" rtlCol="0" anchor="t"/>
          <a:lstStyle/>
          <a:p>
            <a:pPr marL="0" indent="0" algn="l">
              <a:lnSpc>
                <a:spcPts val="2550"/>
              </a:lnSpc>
              <a:buNone/>
            </a:pPr>
            <a:r>
              <a:rPr lang="en-US" sz="2000" dirty="0">
                <a:solidFill>
                  <a:srgbClr val="DAD8E9"/>
                </a:solidFill>
                <a:latin typeface="Prompt Medium" pitchFamily="34" charset="0"/>
                <a:ea typeface="Prompt Medium" pitchFamily="34" charset="-122"/>
                <a:cs typeface="Prompt Medium" pitchFamily="34" charset="-120"/>
              </a:rPr>
              <a:t>Exercise Support</a:t>
            </a:r>
            <a:endParaRPr lang="en-US" sz="2000" dirty="0"/>
          </a:p>
        </p:txBody>
      </p:sp>
      <p:sp>
        <p:nvSpPr>
          <p:cNvPr id="9" name="Text 4"/>
          <p:cNvSpPr/>
          <p:nvPr/>
        </p:nvSpPr>
        <p:spPr>
          <a:xfrm>
            <a:off x="4747379" y="2954060"/>
            <a:ext cx="3577709" cy="1122998"/>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PoseFit currently supports key gym exercises, expanding its functionality to other workout types in the future.</a:t>
            </a:r>
            <a:endParaRPr lang="en-US" sz="1800" dirty="0"/>
          </a:p>
        </p:txBody>
      </p:sp>
      <p:pic>
        <p:nvPicPr>
          <p:cNvPr id="10" name="Image 3" descr="preencoded.png"/>
          <p:cNvPicPr>
            <a:picLocks noChangeAspect="1"/>
          </p:cNvPicPr>
          <p:nvPr/>
        </p:nvPicPr>
        <p:blipFill>
          <a:blip r:embed="rId5"/>
          <a:stretch>
            <a:fillRect/>
          </a:stretch>
        </p:blipFill>
        <p:spPr>
          <a:xfrm>
            <a:off x="818912" y="4778931"/>
            <a:ext cx="584835" cy="584835"/>
          </a:xfrm>
          <a:prstGeom prst="rect">
            <a:avLst/>
          </a:prstGeom>
        </p:spPr>
      </p:pic>
      <p:sp>
        <p:nvSpPr>
          <p:cNvPr id="11" name="Text 5"/>
          <p:cNvSpPr/>
          <p:nvPr/>
        </p:nvSpPr>
        <p:spPr>
          <a:xfrm>
            <a:off x="818912" y="5597723"/>
            <a:ext cx="2599730" cy="325041"/>
          </a:xfrm>
          <a:prstGeom prst="rect">
            <a:avLst/>
          </a:prstGeom>
          <a:noFill/>
          <a:ln/>
        </p:spPr>
        <p:txBody>
          <a:bodyPr wrap="none" lIns="0" tIns="0" rIns="0" bIns="0" rtlCol="0" anchor="t"/>
          <a:lstStyle/>
          <a:p>
            <a:pPr marL="0" indent="0" algn="l">
              <a:lnSpc>
                <a:spcPts val="2550"/>
              </a:lnSpc>
              <a:buNone/>
            </a:pPr>
            <a:r>
              <a:rPr lang="en-US" sz="2000" dirty="0">
                <a:solidFill>
                  <a:srgbClr val="DAD8E9"/>
                </a:solidFill>
                <a:latin typeface="Prompt Medium" pitchFamily="34" charset="0"/>
                <a:ea typeface="Prompt Medium" pitchFamily="34" charset="-122"/>
                <a:cs typeface="Prompt Medium" pitchFamily="34" charset="-120"/>
              </a:rPr>
              <a:t>Engaging Interface</a:t>
            </a:r>
            <a:endParaRPr lang="en-US" sz="2000" dirty="0"/>
          </a:p>
        </p:txBody>
      </p:sp>
      <p:sp>
        <p:nvSpPr>
          <p:cNvPr id="12" name="Text 6"/>
          <p:cNvSpPr/>
          <p:nvPr/>
        </p:nvSpPr>
        <p:spPr>
          <a:xfrm>
            <a:off x="818912" y="6063139"/>
            <a:ext cx="3577590" cy="1497330"/>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The system features a user-friendly interface with clear visual feedback, enhancing user engagement and understanding.</a:t>
            </a:r>
            <a:endParaRPr lang="en-US" sz="1800" dirty="0"/>
          </a:p>
        </p:txBody>
      </p:sp>
      <p:pic>
        <p:nvPicPr>
          <p:cNvPr id="13" name="Image 4" descr="preencoded.png"/>
          <p:cNvPicPr>
            <a:picLocks noChangeAspect="1"/>
          </p:cNvPicPr>
          <p:nvPr/>
        </p:nvPicPr>
        <p:blipFill>
          <a:blip r:embed="rId6"/>
          <a:stretch>
            <a:fillRect/>
          </a:stretch>
        </p:blipFill>
        <p:spPr>
          <a:xfrm>
            <a:off x="4747379" y="4778931"/>
            <a:ext cx="584835" cy="584835"/>
          </a:xfrm>
          <a:prstGeom prst="rect">
            <a:avLst/>
          </a:prstGeom>
        </p:spPr>
      </p:pic>
      <p:sp>
        <p:nvSpPr>
          <p:cNvPr id="14" name="Text 7"/>
          <p:cNvSpPr/>
          <p:nvPr/>
        </p:nvSpPr>
        <p:spPr>
          <a:xfrm>
            <a:off x="4747379" y="5597723"/>
            <a:ext cx="2599730" cy="325041"/>
          </a:xfrm>
          <a:prstGeom prst="rect">
            <a:avLst/>
          </a:prstGeom>
          <a:noFill/>
          <a:ln/>
        </p:spPr>
        <p:txBody>
          <a:bodyPr wrap="none" lIns="0" tIns="0" rIns="0" bIns="0" rtlCol="0" anchor="t"/>
          <a:lstStyle/>
          <a:p>
            <a:pPr marL="0" indent="0" algn="l">
              <a:lnSpc>
                <a:spcPts val="2550"/>
              </a:lnSpc>
              <a:buNone/>
            </a:pPr>
            <a:r>
              <a:rPr lang="en-US" sz="2000" dirty="0">
                <a:solidFill>
                  <a:srgbClr val="DAD8E9"/>
                </a:solidFill>
                <a:latin typeface="Prompt Medium" pitchFamily="34" charset="0"/>
                <a:ea typeface="Prompt Medium" pitchFamily="34" charset="-122"/>
                <a:cs typeface="Prompt Medium" pitchFamily="34" charset="-120"/>
              </a:rPr>
              <a:t>Future Potential</a:t>
            </a:r>
            <a:endParaRPr lang="en-US" sz="2000" dirty="0"/>
          </a:p>
        </p:txBody>
      </p:sp>
      <p:sp>
        <p:nvSpPr>
          <p:cNvPr id="15" name="Text 8"/>
          <p:cNvSpPr/>
          <p:nvPr/>
        </p:nvSpPr>
        <p:spPr>
          <a:xfrm>
            <a:off x="4747379" y="6063139"/>
            <a:ext cx="3577709" cy="1497330"/>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PoseFit has the potential to integrate with AR/VR for immersive training experiences, further enhancing its capabilities.</a:t>
            </a:r>
            <a:endParaRPr lang="en-US" sz="1800" dirty="0"/>
          </a:p>
        </p:txBody>
      </p:sp>
      <p:pic>
        <p:nvPicPr>
          <p:cNvPr id="6146" name="Picture 2" descr="Hidden Features For Facebook, Google+, Twitter, and LinkedIn - Salesforce">
            <a:extLst>
              <a:ext uri="{FF2B5EF4-FFF2-40B4-BE49-F238E27FC236}">
                <a16:creationId xmlns:a16="http://schemas.microsoft.com/office/drawing/2014/main" id="{362F237D-B7EA-7453-3595-FCBE813FA9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2368" y="1318974"/>
            <a:ext cx="4939119" cy="60822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56D195E-9F42-BC02-0D30-374C5EAA1CDC}"/>
              </a:ext>
            </a:extLst>
          </p:cNvPr>
          <p:cNvPicPr>
            <a:picLocks noChangeAspect="1"/>
          </p:cNvPicPr>
          <p:nvPr/>
        </p:nvPicPr>
        <p:blipFill>
          <a:blip r:embed="rId8"/>
          <a:stretch>
            <a:fillRect/>
          </a:stretch>
        </p:blipFill>
        <p:spPr>
          <a:xfrm>
            <a:off x="12715539" y="7806720"/>
            <a:ext cx="1828800" cy="2896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833318" y="1188363"/>
            <a:ext cx="7005995" cy="661392"/>
          </a:xfrm>
          <a:prstGeom prst="rect">
            <a:avLst/>
          </a:prstGeom>
          <a:noFill/>
          <a:ln/>
        </p:spPr>
        <p:txBody>
          <a:bodyPr wrap="none" lIns="0" tIns="0" rIns="0" bIns="0" rtlCol="0" anchor="t"/>
          <a:lstStyle/>
          <a:p>
            <a:pPr marL="0" indent="0">
              <a:lnSpc>
                <a:spcPts val="5200"/>
              </a:lnSpc>
              <a:buNone/>
            </a:pPr>
            <a:r>
              <a:rPr lang="en-US" sz="4150" dirty="0">
                <a:solidFill>
                  <a:srgbClr val="C6BFEE"/>
                </a:solidFill>
                <a:latin typeface="Prompt Medium" pitchFamily="34" charset="0"/>
                <a:ea typeface="Prompt Medium" pitchFamily="34" charset="-122"/>
                <a:cs typeface="Prompt Medium" pitchFamily="34" charset="-120"/>
              </a:rPr>
              <a:t>Results</a:t>
            </a:r>
            <a:endParaRPr lang="en-US" sz="4150" dirty="0"/>
          </a:p>
        </p:txBody>
      </p:sp>
      <p:sp>
        <p:nvSpPr>
          <p:cNvPr id="4" name="Shape 1"/>
          <p:cNvSpPr/>
          <p:nvPr/>
        </p:nvSpPr>
        <p:spPr>
          <a:xfrm>
            <a:off x="652011" y="2197503"/>
            <a:ext cx="4060215" cy="5266678"/>
          </a:xfrm>
          <a:prstGeom prst="roundRect">
            <a:avLst>
              <a:gd name="adj" fmla="val 3485"/>
            </a:avLst>
          </a:prstGeom>
          <a:solidFill>
            <a:srgbClr val="542C49"/>
          </a:solidFill>
          <a:ln w="7620">
            <a:solidFill>
              <a:srgbClr val="6D4562"/>
            </a:solidFill>
            <a:prstDash val="solid"/>
          </a:ln>
        </p:spPr>
      </p:sp>
      <p:sp>
        <p:nvSpPr>
          <p:cNvPr id="5" name="Text 2"/>
          <p:cNvSpPr/>
          <p:nvPr/>
        </p:nvSpPr>
        <p:spPr>
          <a:xfrm>
            <a:off x="1078944" y="2675004"/>
            <a:ext cx="2645450" cy="330637"/>
          </a:xfrm>
          <a:prstGeom prst="rect">
            <a:avLst/>
          </a:prstGeom>
          <a:noFill/>
          <a:ln/>
        </p:spPr>
        <p:txBody>
          <a:bodyPr wrap="none" lIns="0" tIns="0" rIns="0" bIns="0" rtlCol="0" anchor="t"/>
          <a:lstStyle/>
          <a:p>
            <a:pPr marL="0" indent="0">
              <a:lnSpc>
                <a:spcPts val="2600"/>
              </a:lnSpc>
              <a:buNone/>
            </a:pPr>
            <a:r>
              <a:rPr lang="en-US" sz="2800" u="sng" dirty="0">
                <a:solidFill>
                  <a:srgbClr val="DAD8E9"/>
                </a:solidFill>
                <a:latin typeface="Prompt Medium" pitchFamily="34" charset="0"/>
                <a:ea typeface="Prompt Medium" pitchFamily="34" charset="-122"/>
                <a:cs typeface="Prompt Medium" pitchFamily="34" charset="-120"/>
              </a:rPr>
              <a:t>Accuracy</a:t>
            </a:r>
            <a:endParaRPr lang="en-US" sz="2800" u="sng" dirty="0"/>
          </a:p>
        </p:txBody>
      </p:sp>
      <p:sp>
        <p:nvSpPr>
          <p:cNvPr id="6" name="Text 3"/>
          <p:cNvSpPr/>
          <p:nvPr/>
        </p:nvSpPr>
        <p:spPr>
          <a:xfrm>
            <a:off x="992883" y="3352799"/>
            <a:ext cx="3342450" cy="3316941"/>
          </a:xfrm>
          <a:prstGeom prst="rect">
            <a:avLst/>
          </a:prstGeom>
          <a:noFill/>
          <a:ln/>
        </p:spPr>
        <p:txBody>
          <a:bodyPr wrap="square" lIns="0" tIns="0" rIns="0" bIns="0" rtlCol="0" anchor="t"/>
          <a:lstStyle/>
          <a:p>
            <a:pPr marL="0" indent="0">
              <a:lnSpc>
                <a:spcPts val="2950"/>
              </a:lnSpc>
              <a:buNone/>
            </a:pPr>
            <a:r>
              <a:rPr lang="en-US" sz="2000" dirty="0">
                <a:solidFill>
                  <a:schemeClr val="bg1"/>
                </a:solidFill>
                <a:latin typeface="Prompt Medium" panose="00000600000000000000" pitchFamily="2" charset="-34"/>
                <a:cs typeface="Prompt Medium" panose="00000600000000000000" pitchFamily="2" charset="-34"/>
              </a:rPr>
              <a:t>This model leverages high level of precision ensures that users receive correct and actionable insights, enabling them to maintain proper form throughout their workouts it supports users in achieving their fitness goals with confidence and efficiency.</a:t>
            </a:r>
          </a:p>
        </p:txBody>
      </p:sp>
      <p:sp>
        <p:nvSpPr>
          <p:cNvPr id="7" name="Shape 4"/>
          <p:cNvSpPr/>
          <p:nvPr/>
        </p:nvSpPr>
        <p:spPr>
          <a:xfrm>
            <a:off x="5273736" y="2197503"/>
            <a:ext cx="4082927" cy="5266678"/>
          </a:xfrm>
          <a:prstGeom prst="roundRect">
            <a:avLst>
              <a:gd name="adj" fmla="val 3485"/>
            </a:avLst>
          </a:prstGeom>
          <a:solidFill>
            <a:srgbClr val="542C49"/>
          </a:solidFill>
          <a:ln w="7620">
            <a:solidFill>
              <a:srgbClr val="6D4562"/>
            </a:solidFill>
            <a:prstDash val="solid"/>
          </a:ln>
        </p:spPr>
      </p:sp>
      <p:sp>
        <p:nvSpPr>
          <p:cNvPr id="8" name="Text 5"/>
          <p:cNvSpPr/>
          <p:nvPr/>
        </p:nvSpPr>
        <p:spPr>
          <a:xfrm>
            <a:off x="5756772" y="2675005"/>
            <a:ext cx="2645450" cy="330637"/>
          </a:xfrm>
          <a:prstGeom prst="rect">
            <a:avLst/>
          </a:prstGeom>
          <a:noFill/>
          <a:ln/>
        </p:spPr>
        <p:txBody>
          <a:bodyPr wrap="none" lIns="0" tIns="0" rIns="0" bIns="0" rtlCol="0" anchor="t"/>
          <a:lstStyle/>
          <a:p>
            <a:pPr marL="0" indent="0">
              <a:lnSpc>
                <a:spcPts val="2600"/>
              </a:lnSpc>
              <a:buNone/>
            </a:pPr>
            <a:r>
              <a:rPr lang="en-US" sz="2800" u="sng" dirty="0">
                <a:solidFill>
                  <a:srgbClr val="DAD8E9"/>
                </a:solidFill>
                <a:latin typeface="Prompt Medium" pitchFamily="34" charset="0"/>
                <a:ea typeface="Prompt Medium" pitchFamily="34" charset="-122"/>
                <a:cs typeface="Prompt Medium" pitchFamily="34" charset="-120"/>
              </a:rPr>
              <a:t>Engagement</a:t>
            </a:r>
            <a:endParaRPr lang="en-US" sz="2800" u="sng" dirty="0"/>
          </a:p>
        </p:txBody>
      </p:sp>
      <p:sp>
        <p:nvSpPr>
          <p:cNvPr id="9" name="Text 6"/>
          <p:cNvSpPr/>
          <p:nvPr/>
        </p:nvSpPr>
        <p:spPr>
          <a:xfrm>
            <a:off x="5750955" y="3352800"/>
            <a:ext cx="3436075" cy="1524000"/>
          </a:xfrm>
          <a:prstGeom prst="rect">
            <a:avLst/>
          </a:prstGeom>
          <a:noFill/>
          <a:ln/>
        </p:spPr>
        <p:txBody>
          <a:bodyPr wrap="square" lIns="0" tIns="0" rIns="0" bIns="0" rtlCol="0" anchor="t"/>
          <a:lstStyle/>
          <a:p>
            <a:pPr marL="0" indent="0">
              <a:lnSpc>
                <a:spcPts val="2950"/>
              </a:lnSpc>
              <a:buNone/>
            </a:pPr>
            <a:r>
              <a:rPr lang="en-US" sz="2000" dirty="0">
                <a:solidFill>
                  <a:srgbClr val="DAD8E9"/>
                </a:solidFill>
                <a:latin typeface="Prompt Medium" panose="00000600000000000000" pitchFamily="2" charset="-34"/>
                <a:ea typeface="Mukta Light" pitchFamily="34" charset="-122"/>
                <a:cs typeface="Prompt Medium" panose="00000600000000000000" pitchFamily="2" charset="-34"/>
              </a:rPr>
              <a:t>User feedback indicates high levels of engagement, with users finding the visual feedback clear and actionable also it</a:t>
            </a:r>
            <a:r>
              <a:rPr lang="en-US" sz="2000" dirty="0">
                <a:solidFill>
                  <a:schemeClr val="bg1"/>
                </a:solidFill>
                <a:latin typeface="Prompt Medium" panose="00000600000000000000" pitchFamily="2" charset="-34"/>
                <a:ea typeface="Mukta Light" pitchFamily="34" charset="-122"/>
                <a:cs typeface="Prompt Medium" panose="00000600000000000000" pitchFamily="2" charset="-34"/>
              </a:rPr>
              <a:t> </a:t>
            </a:r>
            <a:r>
              <a:rPr lang="en-US" sz="2000" dirty="0">
                <a:solidFill>
                  <a:schemeClr val="bg1"/>
                </a:solidFill>
                <a:latin typeface="Prompt Medium" panose="00000600000000000000" pitchFamily="2" charset="-34"/>
                <a:cs typeface="Prompt Medium" panose="00000600000000000000" pitchFamily="2" charset="-34"/>
              </a:rPr>
              <a:t>helps in providing </a:t>
            </a:r>
            <a:r>
              <a:rPr lang="en-US" sz="2000" b="1" dirty="0">
                <a:solidFill>
                  <a:schemeClr val="bg1"/>
                </a:solidFill>
                <a:latin typeface="Prompt Medium" panose="00000600000000000000" pitchFamily="2" charset="-34"/>
                <a:cs typeface="Prompt Medium" panose="00000600000000000000" pitchFamily="2" charset="-34"/>
              </a:rPr>
              <a:t>personalized feedback</a:t>
            </a:r>
            <a:r>
              <a:rPr lang="en-US" sz="2000" dirty="0">
                <a:solidFill>
                  <a:schemeClr val="bg1"/>
                </a:solidFill>
                <a:latin typeface="Prompt Medium" panose="00000600000000000000" pitchFamily="2" charset="-34"/>
                <a:cs typeface="Prompt Medium" panose="00000600000000000000" pitchFamily="2" charset="-34"/>
              </a:rPr>
              <a:t>, ensuring each user’s posture is assessed with precision.</a:t>
            </a:r>
          </a:p>
        </p:txBody>
      </p:sp>
      <p:sp>
        <p:nvSpPr>
          <p:cNvPr id="10" name="Shape 7"/>
          <p:cNvSpPr/>
          <p:nvPr/>
        </p:nvSpPr>
        <p:spPr>
          <a:xfrm>
            <a:off x="9918173" y="2197503"/>
            <a:ext cx="4082927" cy="5266678"/>
          </a:xfrm>
          <a:prstGeom prst="roundRect">
            <a:avLst>
              <a:gd name="adj" fmla="val 5792"/>
            </a:avLst>
          </a:prstGeom>
          <a:solidFill>
            <a:srgbClr val="542C49"/>
          </a:solidFill>
          <a:ln w="7620">
            <a:solidFill>
              <a:srgbClr val="6D4562"/>
            </a:solidFill>
            <a:prstDash val="solid"/>
          </a:ln>
        </p:spPr>
      </p:sp>
      <p:sp>
        <p:nvSpPr>
          <p:cNvPr id="11" name="Text 8"/>
          <p:cNvSpPr/>
          <p:nvPr/>
        </p:nvSpPr>
        <p:spPr>
          <a:xfrm>
            <a:off x="10395068" y="2675005"/>
            <a:ext cx="2645450" cy="330637"/>
          </a:xfrm>
          <a:prstGeom prst="rect">
            <a:avLst/>
          </a:prstGeom>
          <a:noFill/>
          <a:ln/>
        </p:spPr>
        <p:txBody>
          <a:bodyPr wrap="none" lIns="0" tIns="0" rIns="0" bIns="0" rtlCol="0" anchor="t"/>
          <a:lstStyle/>
          <a:p>
            <a:pPr marL="0" indent="0">
              <a:lnSpc>
                <a:spcPts val="2600"/>
              </a:lnSpc>
              <a:buNone/>
            </a:pPr>
            <a:r>
              <a:rPr lang="en-US" sz="2800" b="1" u="sng" dirty="0">
                <a:solidFill>
                  <a:srgbClr val="DAD8E9"/>
                </a:solidFill>
                <a:latin typeface="Prompt Medium" pitchFamily="34" charset="0"/>
                <a:ea typeface="Prompt Medium" pitchFamily="34" charset="-122"/>
                <a:cs typeface="Prompt Medium" pitchFamily="34" charset="-120"/>
              </a:rPr>
              <a:t>Improvement</a:t>
            </a:r>
            <a:endParaRPr lang="en-US" sz="2800" b="1" u="sng" dirty="0"/>
          </a:p>
        </p:txBody>
      </p:sp>
      <p:sp>
        <p:nvSpPr>
          <p:cNvPr id="12" name="Text 9"/>
          <p:cNvSpPr/>
          <p:nvPr/>
        </p:nvSpPr>
        <p:spPr>
          <a:xfrm>
            <a:off x="10418833" y="3352800"/>
            <a:ext cx="3421309" cy="762000"/>
          </a:xfrm>
          <a:prstGeom prst="rect">
            <a:avLst/>
          </a:prstGeom>
          <a:noFill/>
          <a:ln/>
        </p:spPr>
        <p:txBody>
          <a:bodyPr wrap="square" lIns="0" tIns="0" rIns="0" bIns="0" rtlCol="0" anchor="t"/>
          <a:lstStyle/>
          <a:p>
            <a:pPr marL="0" indent="0">
              <a:lnSpc>
                <a:spcPts val="2950"/>
              </a:lnSpc>
              <a:buNone/>
            </a:pPr>
            <a:r>
              <a:rPr lang="en-US" sz="2000" dirty="0">
                <a:solidFill>
                  <a:schemeClr val="bg1"/>
                </a:solidFill>
                <a:latin typeface="Prompt Medium" panose="00000600000000000000" pitchFamily="2" charset="-34"/>
                <a:cs typeface="Prompt Medium" panose="00000600000000000000" pitchFamily="2" charset="-34"/>
              </a:rPr>
              <a:t>Users have reported a significant improvement in their adherence to correct exercise form also contributes to greater safety by helping individuals avoid improper techniques that could lead to injuries. </a:t>
            </a:r>
          </a:p>
        </p:txBody>
      </p:sp>
      <p:pic>
        <p:nvPicPr>
          <p:cNvPr id="13" name="Picture 12">
            <a:extLst>
              <a:ext uri="{FF2B5EF4-FFF2-40B4-BE49-F238E27FC236}">
                <a16:creationId xmlns:a16="http://schemas.microsoft.com/office/drawing/2014/main" id="{D5C23F48-52B8-2927-6136-A37410D44C28}"/>
              </a:ext>
            </a:extLst>
          </p:cNvPr>
          <p:cNvPicPr>
            <a:picLocks noChangeAspect="1"/>
          </p:cNvPicPr>
          <p:nvPr/>
        </p:nvPicPr>
        <p:blipFill>
          <a:blip r:embed="rId3"/>
          <a:stretch>
            <a:fillRect/>
          </a:stretch>
        </p:blipFill>
        <p:spPr>
          <a:xfrm>
            <a:off x="12715539" y="7806720"/>
            <a:ext cx="1828800" cy="2896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4257" y="569000"/>
            <a:ext cx="4598432" cy="574715"/>
          </a:xfrm>
          <a:prstGeom prst="rect">
            <a:avLst/>
          </a:prstGeom>
          <a:noFill/>
          <a:ln/>
        </p:spPr>
        <p:txBody>
          <a:bodyPr wrap="none" lIns="0" tIns="0" rIns="0" bIns="0" rtlCol="0" anchor="t"/>
          <a:lstStyle/>
          <a:p>
            <a:pPr marL="0" indent="0">
              <a:lnSpc>
                <a:spcPts val="4500"/>
              </a:lnSpc>
              <a:buNone/>
            </a:pPr>
            <a:r>
              <a:rPr lang="en-US" sz="3600" dirty="0">
                <a:solidFill>
                  <a:srgbClr val="C6BFEE"/>
                </a:solidFill>
                <a:latin typeface="Prompt Medium" pitchFamily="34" charset="0"/>
                <a:ea typeface="Prompt Medium" pitchFamily="34" charset="-122"/>
                <a:cs typeface="Prompt Medium" pitchFamily="34" charset="-120"/>
              </a:rPr>
              <a:t>Future Scope</a:t>
            </a:r>
            <a:endParaRPr lang="en-US" sz="3600" dirty="0"/>
          </a:p>
        </p:txBody>
      </p:sp>
      <p:pic>
        <p:nvPicPr>
          <p:cNvPr id="3" name="Image 0" descr="preencoded.png"/>
          <p:cNvPicPr>
            <a:picLocks noChangeAspect="1"/>
          </p:cNvPicPr>
          <p:nvPr/>
        </p:nvPicPr>
        <p:blipFill>
          <a:blip r:embed="rId3"/>
          <a:stretch>
            <a:fillRect/>
          </a:stretch>
        </p:blipFill>
        <p:spPr>
          <a:xfrm>
            <a:off x="3204091" y="1557576"/>
            <a:ext cx="1631156" cy="1487210"/>
          </a:xfrm>
          <a:prstGeom prst="rect">
            <a:avLst/>
          </a:prstGeom>
        </p:spPr>
      </p:pic>
      <p:sp>
        <p:nvSpPr>
          <p:cNvPr id="4" name="Text 1"/>
          <p:cNvSpPr/>
          <p:nvPr/>
        </p:nvSpPr>
        <p:spPr>
          <a:xfrm>
            <a:off x="3971211" y="2286119"/>
            <a:ext cx="96798" cy="413861"/>
          </a:xfrm>
          <a:prstGeom prst="rect">
            <a:avLst/>
          </a:prstGeom>
          <a:noFill/>
          <a:ln/>
        </p:spPr>
        <p:txBody>
          <a:bodyPr wrap="none" lIns="0" tIns="0" rIns="0" bIns="0" rtlCol="0" anchor="t"/>
          <a:lstStyle/>
          <a:p>
            <a:pPr marL="0" indent="0" algn="ctr">
              <a:lnSpc>
                <a:spcPts val="3250"/>
              </a:lnSpc>
              <a:buNone/>
            </a:pPr>
            <a:r>
              <a:rPr lang="en-US" sz="2000" dirty="0">
                <a:solidFill>
                  <a:srgbClr val="DAD8E9"/>
                </a:solidFill>
                <a:latin typeface="Prompt Medium" pitchFamily="34" charset="0"/>
                <a:ea typeface="Prompt Medium" pitchFamily="34" charset="-122"/>
                <a:cs typeface="Prompt Medium" pitchFamily="34" charset="-120"/>
              </a:rPr>
              <a:t>1</a:t>
            </a:r>
            <a:endParaRPr lang="en-US" sz="2000" dirty="0"/>
          </a:p>
        </p:txBody>
      </p:sp>
      <p:sp>
        <p:nvSpPr>
          <p:cNvPr id="5" name="Text 2"/>
          <p:cNvSpPr/>
          <p:nvPr/>
        </p:nvSpPr>
        <p:spPr>
          <a:xfrm>
            <a:off x="5012615" y="2399648"/>
            <a:ext cx="3321676" cy="574715"/>
          </a:xfrm>
          <a:prstGeom prst="rect">
            <a:avLst/>
          </a:prstGeom>
          <a:noFill/>
          <a:ln/>
        </p:spPr>
        <p:txBody>
          <a:bodyPr wrap="none" lIns="0" tIns="0" rIns="0" bIns="0" rtlCol="0" anchor="t"/>
          <a:lstStyle/>
          <a:p>
            <a:pPr marL="0" indent="0" algn="l">
              <a:lnSpc>
                <a:spcPts val="2250"/>
              </a:lnSpc>
              <a:buNone/>
            </a:pPr>
            <a:r>
              <a:rPr lang="en-US" sz="2800" dirty="0">
                <a:solidFill>
                  <a:srgbClr val="DAD8E9"/>
                </a:solidFill>
                <a:latin typeface="Prompt Medium" pitchFamily="34" charset="0"/>
                <a:ea typeface="Prompt Medium" pitchFamily="34" charset="-122"/>
                <a:cs typeface="Prompt Medium" pitchFamily="34" charset="-120"/>
              </a:rPr>
              <a:t>Expansion &amp; Integration</a:t>
            </a:r>
            <a:endParaRPr lang="en-US" sz="2800" dirty="0"/>
          </a:p>
        </p:txBody>
      </p:sp>
      <p:sp>
        <p:nvSpPr>
          <p:cNvPr id="6" name="Shape 3"/>
          <p:cNvSpPr/>
          <p:nvPr/>
        </p:nvSpPr>
        <p:spPr>
          <a:xfrm>
            <a:off x="4886920" y="3061097"/>
            <a:ext cx="8967549" cy="11430"/>
          </a:xfrm>
          <a:prstGeom prst="roundRect">
            <a:avLst>
              <a:gd name="adj" fmla="val 760376"/>
            </a:avLst>
          </a:prstGeom>
          <a:solidFill>
            <a:srgbClr val="6D4562"/>
          </a:solidFill>
          <a:ln/>
        </p:spPr>
      </p:sp>
      <p:pic>
        <p:nvPicPr>
          <p:cNvPr id="7" name="Image 1" descr="preencoded.png"/>
          <p:cNvPicPr>
            <a:picLocks noChangeAspect="1"/>
          </p:cNvPicPr>
          <p:nvPr/>
        </p:nvPicPr>
        <p:blipFill>
          <a:blip r:embed="rId4"/>
          <a:stretch>
            <a:fillRect/>
          </a:stretch>
        </p:blipFill>
        <p:spPr>
          <a:xfrm>
            <a:off x="2388394" y="3096458"/>
            <a:ext cx="3262432" cy="1487210"/>
          </a:xfrm>
          <a:prstGeom prst="rect">
            <a:avLst/>
          </a:prstGeom>
        </p:spPr>
      </p:pic>
      <p:sp>
        <p:nvSpPr>
          <p:cNvPr id="8" name="Text 4"/>
          <p:cNvSpPr/>
          <p:nvPr/>
        </p:nvSpPr>
        <p:spPr>
          <a:xfrm>
            <a:off x="3943945" y="3633073"/>
            <a:ext cx="151328" cy="413861"/>
          </a:xfrm>
          <a:prstGeom prst="rect">
            <a:avLst/>
          </a:prstGeom>
          <a:noFill/>
          <a:ln/>
        </p:spPr>
        <p:txBody>
          <a:bodyPr wrap="none" lIns="0" tIns="0" rIns="0" bIns="0" rtlCol="0" anchor="t"/>
          <a:lstStyle/>
          <a:p>
            <a:pPr marL="0" indent="0" algn="ctr">
              <a:lnSpc>
                <a:spcPts val="3250"/>
              </a:lnSpc>
              <a:buNone/>
            </a:pPr>
            <a:r>
              <a:rPr lang="en-US" sz="2000" dirty="0">
                <a:solidFill>
                  <a:srgbClr val="DAD8E9"/>
                </a:solidFill>
                <a:latin typeface="Prompt Medium" pitchFamily="34" charset="0"/>
                <a:ea typeface="Prompt Medium" pitchFamily="34" charset="-122"/>
                <a:cs typeface="Prompt Medium" pitchFamily="34" charset="-120"/>
              </a:rPr>
              <a:t>2</a:t>
            </a:r>
            <a:endParaRPr lang="en-US" sz="2000" dirty="0"/>
          </a:p>
        </p:txBody>
      </p:sp>
      <p:sp>
        <p:nvSpPr>
          <p:cNvPr id="9" name="Text 5"/>
          <p:cNvSpPr/>
          <p:nvPr/>
        </p:nvSpPr>
        <p:spPr>
          <a:xfrm>
            <a:off x="5961221" y="3662094"/>
            <a:ext cx="2299216" cy="287298"/>
          </a:xfrm>
          <a:prstGeom prst="rect">
            <a:avLst/>
          </a:prstGeom>
          <a:noFill/>
          <a:ln/>
        </p:spPr>
        <p:txBody>
          <a:bodyPr wrap="none" lIns="0" tIns="0" rIns="0" bIns="0" rtlCol="0" anchor="t"/>
          <a:lstStyle/>
          <a:p>
            <a:pPr marL="0" indent="0" algn="l">
              <a:lnSpc>
                <a:spcPts val="2250"/>
              </a:lnSpc>
              <a:buNone/>
            </a:pPr>
            <a:r>
              <a:rPr lang="en-US" sz="2800" dirty="0">
                <a:solidFill>
                  <a:srgbClr val="DAD8E9"/>
                </a:solidFill>
                <a:latin typeface="Prompt Medium" pitchFamily="34" charset="0"/>
                <a:ea typeface="Prompt Medium" pitchFamily="34" charset="-122"/>
                <a:cs typeface="Prompt Medium" pitchFamily="34" charset="-120"/>
              </a:rPr>
              <a:t>Fitness Tracking &amp; Performance Analysis</a:t>
            </a:r>
            <a:endParaRPr lang="en-US" sz="2800" dirty="0"/>
          </a:p>
        </p:txBody>
      </p:sp>
      <p:sp>
        <p:nvSpPr>
          <p:cNvPr id="10" name="Text 6"/>
          <p:cNvSpPr/>
          <p:nvPr/>
        </p:nvSpPr>
        <p:spPr>
          <a:xfrm>
            <a:off x="5857756" y="3880247"/>
            <a:ext cx="6726793" cy="330994"/>
          </a:xfrm>
          <a:prstGeom prst="rect">
            <a:avLst/>
          </a:prstGeom>
          <a:noFill/>
          <a:ln/>
        </p:spPr>
        <p:txBody>
          <a:bodyPr wrap="none" lIns="0" tIns="0" rIns="0" bIns="0" rtlCol="0" anchor="t"/>
          <a:lstStyle/>
          <a:p>
            <a:pPr marL="0" indent="0" algn="l">
              <a:lnSpc>
                <a:spcPts val="2600"/>
              </a:lnSpc>
              <a:buNone/>
            </a:pPr>
            <a:endParaRPr lang="en-US" sz="1600" dirty="0"/>
          </a:p>
        </p:txBody>
      </p:sp>
      <p:sp>
        <p:nvSpPr>
          <p:cNvPr id="11" name="Shape 7"/>
          <p:cNvSpPr/>
          <p:nvPr/>
        </p:nvSpPr>
        <p:spPr>
          <a:xfrm>
            <a:off x="5702498" y="4599980"/>
            <a:ext cx="8151971" cy="11430"/>
          </a:xfrm>
          <a:prstGeom prst="roundRect">
            <a:avLst>
              <a:gd name="adj" fmla="val 760376"/>
            </a:avLst>
          </a:prstGeom>
          <a:solidFill>
            <a:srgbClr val="6D4562"/>
          </a:solidFill>
          <a:ln/>
        </p:spPr>
      </p:sp>
      <p:pic>
        <p:nvPicPr>
          <p:cNvPr id="12" name="Image 2" descr="preencoded.png"/>
          <p:cNvPicPr>
            <a:picLocks noChangeAspect="1"/>
          </p:cNvPicPr>
          <p:nvPr/>
        </p:nvPicPr>
        <p:blipFill>
          <a:blip r:embed="rId5"/>
          <a:stretch>
            <a:fillRect/>
          </a:stretch>
        </p:blipFill>
        <p:spPr>
          <a:xfrm>
            <a:off x="1572816" y="4635341"/>
            <a:ext cx="4893707" cy="1487210"/>
          </a:xfrm>
          <a:prstGeom prst="rect">
            <a:avLst/>
          </a:prstGeom>
        </p:spPr>
      </p:pic>
      <p:sp>
        <p:nvSpPr>
          <p:cNvPr id="13" name="Text 8"/>
          <p:cNvSpPr/>
          <p:nvPr/>
        </p:nvSpPr>
        <p:spPr>
          <a:xfrm>
            <a:off x="3944660" y="5171956"/>
            <a:ext cx="150019" cy="413861"/>
          </a:xfrm>
          <a:prstGeom prst="rect">
            <a:avLst/>
          </a:prstGeom>
          <a:noFill/>
          <a:ln/>
        </p:spPr>
        <p:txBody>
          <a:bodyPr wrap="none" lIns="0" tIns="0" rIns="0" bIns="0" rtlCol="0" anchor="t"/>
          <a:lstStyle/>
          <a:p>
            <a:pPr marL="0" indent="0" algn="ctr">
              <a:lnSpc>
                <a:spcPts val="3250"/>
              </a:lnSpc>
              <a:buNone/>
            </a:pPr>
            <a:r>
              <a:rPr lang="en-US" sz="2000" dirty="0">
                <a:solidFill>
                  <a:srgbClr val="DAD8E9"/>
                </a:solidFill>
                <a:latin typeface="Prompt Medium" pitchFamily="34" charset="0"/>
                <a:ea typeface="Prompt Medium" pitchFamily="34" charset="-122"/>
                <a:cs typeface="Prompt Medium" pitchFamily="34" charset="-120"/>
              </a:rPr>
              <a:t>3</a:t>
            </a:r>
            <a:endParaRPr lang="en-US" sz="2000" dirty="0"/>
          </a:p>
        </p:txBody>
      </p:sp>
      <p:sp>
        <p:nvSpPr>
          <p:cNvPr id="14" name="Text 9"/>
          <p:cNvSpPr/>
          <p:nvPr/>
        </p:nvSpPr>
        <p:spPr>
          <a:xfrm>
            <a:off x="6502837" y="5209342"/>
            <a:ext cx="2299216" cy="287298"/>
          </a:xfrm>
          <a:prstGeom prst="rect">
            <a:avLst/>
          </a:prstGeom>
          <a:noFill/>
          <a:ln/>
        </p:spPr>
        <p:txBody>
          <a:bodyPr wrap="none" lIns="0" tIns="0" rIns="0" bIns="0" rtlCol="0" anchor="t"/>
          <a:lstStyle/>
          <a:p>
            <a:pPr marL="0" indent="0" algn="l">
              <a:lnSpc>
                <a:spcPts val="2250"/>
              </a:lnSpc>
              <a:buNone/>
            </a:pPr>
            <a:r>
              <a:rPr lang="en-US" sz="2800" dirty="0">
                <a:solidFill>
                  <a:srgbClr val="DAD8E9"/>
                </a:solidFill>
                <a:latin typeface="Prompt Medium" pitchFamily="34" charset="0"/>
                <a:ea typeface="Prompt Medium" pitchFamily="34" charset="-122"/>
                <a:cs typeface="Prompt Medium" pitchFamily="34" charset="-120"/>
              </a:rPr>
              <a:t>Physical </a:t>
            </a:r>
            <a:r>
              <a:rPr lang="en-US" sz="2800" dirty="0" err="1">
                <a:solidFill>
                  <a:srgbClr val="DAD8E9"/>
                </a:solidFill>
                <a:latin typeface="Prompt Medium" pitchFamily="34" charset="0"/>
                <a:ea typeface="Prompt Medium" pitchFamily="34" charset="-122"/>
                <a:cs typeface="Prompt Medium" pitchFamily="34" charset="-120"/>
              </a:rPr>
              <a:t>Thearpy</a:t>
            </a:r>
            <a:r>
              <a:rPr lang="en-US" sz="2800" dirty="0">
                <a:solidFill>
                  <a:srgbClr val="DAD8E9"/>
                </a:solidFill>
                <a:latin typeface="Prompt Medium" pitchFamily="34" charset="0"/>
                <a:ea typeface="Prompt Medium" pitchFamily="34" charset="-122"/>
                <a:cs typeface="Prompt Medium" pitchFamily="34" charset="-120"/>
              </a:rPr>
              <a:t> &amp; Soldier Performance </a:t>
            </a:r>
            <a:endParaRPr lang="en-US" sz="2800" dirty="0"/>
          </a:p>
        </p:txBody>
      </p:sp>
      <p:sp>
        <p:nvSpPr>
          <p:cNvPr id="15" name="Text 10"/>
          <p:cNvSpPr/>
          <p:nvPr/>
        </p:nvSpPr>
        <p:spPr>
          <a:xfrm>
            <a:off x="6673453" y="5253633"/>
            <a:ext cx="7025759" cy="661988"/>
          </a:xfrm>
          <a:prstGeom prst="rect">
            <a:avLst/>
          </a:prstGeom>
          <a:noFill/>
          <a:ln/>
        </p:spPr>
        <p:txBody>
          <a:bodyPr wrap="square" lIns="0" tIns="0" rIns="0" bIns="0" rtlCol="0" anchor="t"/>
          <a:lstStyle/>
          <a:p>
            <a:pPr marL="0" indent="0" algn="l">
              <a:lnSpc>
                <a:spcPts val="2600"/>
              </a:lnSpc>
              <a:buNone/>
            </a:pPr>
            <a:endParaRPr lang="en-US" sz="1600" dirty="0"/>
          </a:p>
        </p:txBody>
      </p:sp>
      <p:sp>
        <p:nvSpPr>
          <p:cNvPr id="16" name="Shape 11"/>
          <p:cNvSpPr/>
          <p:nvPr/>
        </p:nvSpPr>
        <p:spPr>
          <a:xfrm>
            <a:off x="6518196" y="6138863"/>
            <a:ext cx="7336274" cy="11430"/>
          </a:xfrm>
          <a:prstGeom prst="roundRect">
            <a:avLst>
              <a:gd name="adj" fmla="val 760376"/>
            </a:avLst>
          </a:prstGeom>
          <a:solidFill>
            <a:srgbClr val="6D4562"/>
          </a:solidFill>
          <a:ln/>
        </p:spPr>
      </p:sp>
      <p:pic>
        <p:nvPicPr>
          <p:cNvPr id="17" name="Image 3" descr="preencoded.png"/>
          <p:cNvPicPr>
            <a:picLocks noChangeAspect="1"/>
          </p:cNvPicPr>
          <p:nvPr/>
        </p:nvPicPr>
        <p:blipFill>
          <a:blip r:embed="rId6"/>
          <a:stretch>
            <a:fillRect/>
          </a:stretch>
        </p:blipFill>
        <p:spPr>
          <a:xfrm>
            <a:off x="757118" y="6174224"/>
            <a:ext cx="6524982" cy="1487210"/>
          </a:xfrm>
          <a:prstGeom prst="rect">
            <a:avLst/>
          </a:prstGeom>
        </p:spPr>
      </p:pic>
      <p:sp>
        <p:nvSpPr>
          <p:cNvPr id="18" name="Text 12"/>
          <p:cNvSpPr/>
          <p:nvPr/>
        </p:nvSpPr>
        <p:spPr>
          <a:xfrm>
            <a:off x="3940731" y="6710839"/>
            <a:ext cx="157520" cy="413861"/>
          </a:xfrm>
          <a:prstGeom prst="rect">
            <a:avLst/>
          </a:prstGeom>
          <a:noFill/>
          <a:ln/>
        </p:spPr>
        <p:txBody>
          <a:bodyPr wrap="none" lIns="0" tIns="0" rIns="0" bIns="0" rtlCol="0" anchor="t"/>
          <a:lstStyle/>
          <a:p>
            <a:pPr marL="0" indent="0" algn="ctr">
              <a:lnSpc>
                <a:spcPts val="3250"/>
              </a:lnSpc>
              <a:buNone/>
            </a:pPr>
            <a:r>
              <a:rPr lang="en-US" sz="2000" dirty="0">
                <a:solidFill>
                  <a:srgbClr val="DAD8E9"/>
                </a:solidFill>
                <a:latin typeface="Prompt Medium" pitchFamily="34" charset="0"/>
                <a:ea typeface="Prompt Medium" pitchFamily="34" charset="-122"/>
                <a:cs typeface="Prompt Medium" pitchFamily="34" charset="-120"/>
              </a:rPr>
              <a:t>4</a:t>
            </a:r>
            <a:endParaRPr lang="en-US" sz="2000" dirty="0"/>
          </a:p>
        </p:txBody>
      </p:sp>
      <p:sp>
        <p:nvSpPr>
          <p:cNvPr id="19" name="Text 13"/>
          <p:cNvSpPr/>
          <p:nvPr/>
        </p:nvSpPr>
        <p:spPr>
          <a:xfrm>
            <a:off x="7489031" y="6710839"/>
            <a:ext cx="2299216" cy="287298"/>
          </a:xfrm>
          <a:prstGeom prst="rect">
            <a:avLst/>
          </a:prstGeom>
          <a:noFill/>
          <a:ln/>
        </p:spPr>
        <p:txBody>
          <a:bodyPr wrap="none" lIns="0" tIns="0" rIns="0" bIns="0" rtlCol="0" anchor="t"/>
          <a:lstStyle/>
          <a:p>
            <a:pPr marL="0" indent="0" algn="l">
              <a:lnSpc>
                <a:spcPts val="2250"/>
              </a:lnSpc>
              <a:buNone/>
            </a:pPr>
            <a:r>
              <a:rPr lang="en-US" sz="2800" dirty="0">
                <a:solidFill>
                  <a:srgbClr val="DAD8E9"/>
                </a:solidFill>
                <a:latin typeface="Prompt Medium" pitchFamily="34" charset="0"/>
                <a:ea typeface="Prompt Medium" pitchFamily="34" charset="-122"/>
                <a:cs typeface="Prompt Medium" pitchFamily="34" charset="-120"/>
              </a:rPr>
              <a:t>Deployment</a:t>
            </a:r>
            <a:endParaRPr lang="en-US" sz="2800" dirty="0"/>
          </a:p>
        </p:txBody>
      </p:sp>
      <p:sp>
        <p:nvSpPr>
          <p:cNvPr id="20" name="Text 14"/>
          <p:cNvSpPr/>
          <p:nvPr/>
        </p:nvSpPr>
        <p:spPr>
          <a:xfrm>
            <a:off x="7489031" y="6792516"/>
            <a:ext cx="6210181" cy="661988"/>
          </a:xfrm>
          <a:prstGeom prst="rect">
            <a:avLst/>
          </a:prstGeom>
          <a:noFill/>
          <a:ln/>
        </p:spPr>
        <p:txBody>
          <a:bodyPr wrap="square" lIns="0" tIns="0" rIns="0" bIns="0" rtlCol="0" anchor="t"/>
          <a:lstStyle/>
          <a:p>
            <a:pPr marL="0" indent="0" algn="l">
              <a:lnSpc>
                <a:spcPts val="2600"/>
              </a:lnSpc>
              <a:buNone/>
            </a:pPr>
            <a:endParaRPr lang="en-US" sz="1600" dirty="0"/>
          </a:p>
        </p:txBody>
      </p:sp>
      <p:sp>
        <p:nvSpPr>
          <p:cNvPr id="24" name="TextBox 23">
            <a:extLst>
              <a:ext uri="{FF2B5EF4-FFF2-40B4-BE49-F238E27FC236}">
                <a16:creationId xmlns:a16="http://schemas.microsoft.com/office/drawing/2014/main" id="{34D8094C-E84E-C8DB-F581-47A2A1FF568D}"/>
              </a:ext>
            </a:extLst>
          </p:cNvPr>
          <p:cNvSpPr txBox="1"/>
          <p:nvPr/>
        </p:nvSpPr>
        <p:spPr>
          <a:xfrm>
            <a:off x="-307836" y="3706427"/>
            <a:ext cx="7315200" cy="403316"/>
          </a:xfrm>
          <a:prstGeom prst="rect">
            <a:avLst/>
          </a:prstGeom>
          <a:noFill/>
        </p:spPr>
        <p:txBody>
          <a:bodyPr wrap="square">
            <a:spAutoFit/>
          </a:bodyPr>
          <a:lstStyle/>
          <a:p>
            <a:pPr marL="0" indent="0" algn="l">
              <a:lnSpc>
                <a:spcPts val="2600"/>
              </a:lnSpc>
              <a:buNone/>
            </a:pPr>
            <a:endParaRPr lang="en-US" sz="1800" dirty="0">
              <a:solidFill>
                <a:schemeClr val="bg1"/>
              </a:solidFill>
            </a:endParaRPr>
          </a:p>
        </p:txBody>
      </p:sp>
      <p:pic>
        <p:nvPicPr>
          <p:cNvPr id="25" name="Picture 24">
            <a:extLst>
              <a:ext uri="{FF2B5EF4-FFF2-40B4-BE49-F238E27FC236}">
                <a16:creationId xmlns:a16="http://schemas.microsoft.com/office/drawing/2014/main" id="{E85579A5-981A-6AF8-92CA-294A9FEEB726}"/>
              </a:ext>
            </a:extLst>
          </p:cNvPr>
          <p:cNvPicPr>
            <a:picLocks noChangeAspect="1"/>
          </p:cNvPicPr>
          <p:nvPr/>
        </p:nvPicPr>
        <p:blipFill>
          <a:blip r:embed="rId7"/>
          <a:stretch>
            <a:fillRect/>
          </a:stretch>
        </p:blipFill>
        <p:spPr>
          <a:xfrm>
            <a:off x="12715539" y="7806720"/>
            <a:ext cx="1828800" cy="2896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881063" y="2972038"/>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Thank You</a:t>
            </a:r>
            <a:endParaRPr lang="en-US" sz="4400" dirty="0"/>
          </a:p>
        </p:txBody>
      </p:sp>
      <p:sp>
        <p:nvSpPr>
          <p:cNvPr id="4" name="Text 1"/>
          <p:cNvSpPr/>
          <p:nvPr/>
        </p:nvSpPr>
        <p:spPr>
          <a:xfrm>
            <a:off x="881063" y="4048839"/>
            <a:ext cx="7381875" cy="1208723"/>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Thank you for your time. We believe PoseFit has the potential to revolutionize fitness by empowering individuals with accurate and personalized guidance.</a:t>
            </a:r>
            <a:endParaRPr lang="en-US" sz="1950" dirty="0"/>
          </a:p>
        </p:txBody>
      </p:sp>
      <p:pic>
        <p:nvPicPr>
          <p:cNvPr id="5" name="Picture 4">
            <a:extLst>
              <a:ext uri="{FF2B5EF4-FFF2-40B4-BE49-F238E27FC236}">
                <a16:creationId xmlns:a16="http://schemas.microsoft.com/office/drawing/2014/main" id="{57439B25-3994-0D8D-DAB2-F5329A6B47A2}"/>
              </a:ext>
            </a:extLst>
          </p:cNvPr>
          <p:cNvPicPr>
            <a:picLocks noChangeAspect="1"/>
          </p:cNvPicPr>
          <p:nvPr/>
        </p:nvPicPr>
        <p:blipFill>
          <a:blip r:embed="rId3"/>
          <a:stretch>
            <a:fillRect/>
          </a:stretch>
        </p:blipFill>
        <p:spPr>
          <a:xfrm>
            <a:off x="12715539" y="7806720"/>
            <a:ext cx="1828800" cy="2896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956366" y="789440"/>
            <a:ext cx="6561892" cy="699254"/>
          </a:xfrm>
          <a:prstGeom prst="rect">
            <a:avLst/>
          </a:prstGeom>
          <a:noFill/>
          <a:ln/>
        </p:spPr>
        <p:txBody>
          <a:bodyPr wrap="none" lIns="0" tIns="0" rIns="0" bIns="0" rtlCol="0" anchor="t"/>
          <a:lstStyle/>
          <a:p>
            <a:pPr marL="571500" indent="-571500">
              <a:lnSpc>
                <a:spcPts val="5500"/>
              </a:lnSpc>
              <a:buFont typeface="Wingdings" panose="05000000000000000000" pitchFamily="2" charset="2"/>
              <a:buChar char="v"/>
            </a:pPr>
            <a:r>
              <a:rPr lang="en-US" sz="4400" dirty="0">
                <a:solidFill>
                  <a:srgbClr val="C6BFEE"/>
                </a:solidFill>
                <a:latin typeface="Prompt Medium" pitchFamily="34" charset="0"/>
                <a:ea typeface="Prompt Medium" pitchFamily="34" charset="-122"/>
                <a:cs typeface="Prompt Medium" pitchFamily="34" charset="-120"/>
              </a:rPr>
              <a:t> AIM and Objectives:</a:t>
            </a:r>
            <a:endParaRPr lang="en-US" sz="4400" dirty="0"/>
          </a:p>
        </p:txBody>
      </p:sp>
      <p:sp>
        <p:nvSpPr>
          <p:cNvPr id="5" name="Text 2"/>
          <p:cNvSpPr/>
          <p:nvPr/>
        </p:nvSpPr>
        <p:spPr>
          <a:xfrm>
            <a:off x="7059692" y="3537109"/>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3"/>
          <p:cNvSpPr/>
          <p:nvPr/>
        </p:nvSpPr>
        <p:spPr>
          <a:xfrm>
            <a:off x="7059692" y="4037767"/>
            <a:ext cx="2872859" cy="2014538"/>
          </a:xfrm>
          <a:prstGeom prst="rect">
            <a:avLst/>
          </a:prstGeom>
          <a:noFill/>
          <a:ln/>
        </p:spPr>
        <p:txBody>
          <a:bodyPr wrap="square" lIns="0" tIns="0" rIns="0" bIns="0" rtlCol="0" anchor="t"/>
          <a:lstStyle/>
          <a:p>
            <a:pPr marL="0" indent="0">
              <a:lnSpc>
                <a:spcPts val="3150"/>
              </a:lnSpc>
              <a:buNone/>
            </a:pPr>
            <a:endParaRPr lang="en-US" sz="1950" dirty="0"/>
          </a:p>
        </p:txBody>
      </p:sp>
      <p:sp>
        <p:nvSpPr>
          <p:cNvPr id="8" name="Text 5"/>
          <p:cNvSpPr/>
          <p:nvPr/>
        </p:nvSpPr>
        <p:spPr>
          <a:xfrm>
            <a:off x="10876478" y="3537109"/>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9" name="Text 6"/>
          <p:cNvSpPr/>
          <p:nvPr/>
        </p:nvSpPr>
        <p:spPr>
          <a:xfrm>
            <a:off x="956366" y="1932726"/>
            <a:ext cx="11607003" cy="5000513"/>
          </a:xfrm>
          <a:prstGeom prst="rect">
            <a:avLst/>
          </a:prstGeom>
          <a:noFill/>
          <a:ln/>
        </p:spPr>
        <p:txBody>
          <a:bodyPr wrap="square" lIns="0" tIns="0" rIns="0" bIns="0" rtlCol="0" anchor="t"/>
          <a:lstStyle/>
          <a:p>
            <a:pPr algn="l"/>
            <a:r>
              <a:rPr lang="en-US" sz="2800" b="1" dirty="0">
                <a:solidFill>
                  <a:srgbClr val="FFFFFF"/>
                </a:solidFill>
                <a:latin typeface="Prompt Medium" panose="00000600000000000000" pitchFamily="2" charset="-34"/>
                <a:ea typeface="Times New Roman Bold"/>
                <a:cs typeface="Prompt Medium" panose="00000600000000000000" pitchFamily="2" charset="-34"/>
                <a:sym typeface="Times New Roman Bold"/>
              </a:rPr>
              <a:t>Aim:</a:t>
            </a:r>
          </a:p>
          <a:p>
            <a:r>
              <a:rPr lang="en-US" sz="2800" dirty="0">
                <a:solidFill>
                  <a:schemeClr val="bg1"/>
                </a:solidFill>
                <a:latin typeface="Prompt Medium" panose="00000600000000000000" pitchFamily="2" charset="-34"/>
                <a:cs typeface="Prompt Medium" panose="00000600000000000000" pitchFamily="2" charset="-34"/>
              </a:rPr>
              <a:t>To develop a real-time fitness monitoring system that accurately detects exercise posture and counts repetitions for various workouts.</a:t>
            </a:r>
          </a:p>
          <a:p>
            <a:pPr algn="l"/>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pPr algn="l">
              <a:lnSpc>
                <a:spcPct val="150000"/>
              </a:lnSpc>
            </a:pPr>
            <a:r>
              <a:rPr lang="en-US" sz="2800" b="1" u="none" strike="noStrike" dirty="0">
                <a:solidFill>
                  <a:schemeClr val="bg1"/>
                </a:solidFill>
                <a:latin typeface="Prompt Medium" panose="00000600000000000000" pitchFamily="2" charset="-34"/>
                <a:ea typeface="Times New Roman Bold"/>
                <a:cs typeface="Prompt Medium" panose="00000600000000000000" pitchFamily="2" charset="-34"/>
                <a:sym typeface="Times New Roman Bold"/>
              </a:rPr>
              <a:t>Objectives:</a:t>
            </a:r>
          </a:p>
          <a:p>
            <a:pPr marL="899717" lvl="1" indent="-449858" algn="l">
              <a:lnSpc>
                <a:spcPct val="150000"/>
              </a:lnSpc>
              <a:buFont typeface="Arial"/>
              <a:buChar char="•"/>
            </a:pPr>
            <a:r>
              <a:rPr lang="en-US" sz="2800" dirty="0">
                <a:solidFill>
                  <a:schemeClr val="bg1"/>
                </a:solidFill>
                <a:latin typeface="Prompt Medium" panose="00000600000000000000" pitchFamily="2" charset="-34"/>
                <a:cs typeface="Prompt Medium" panose="00000600000000000000" pitchFamily="2" charset="-34"/>
              </a:rPr>
              <a:t>Real-Time Pose Detection. </a:t>
            </a:r>
          </a:p>
          <a:p>
            <a:pPr marL="899717" lvl="1" indent="-449858" algn="l">
              <a:lnSpc>
                <a:spcPct val="150000"/>
              </a:lnSpc>
              <a:buFont typeface="Arial"/>
              <a:buChar char="•"/>
            </a:pPr>
            <a:r>
              <a:rPr lang="en-US" sz="2800" dirty="0">
                <a:solidFill>
                  <a:schemeClr val="bg1"/>
                </a:solidFill>
                <a:latin typeface="Prompt Medium" panose="00000600000000000000" pitchFamily="2" charset="-34"/>
                <a:cs typeface="Prompt Medium" panose="00000600000000000000" pitchFamily="2" charset="-34"/>
              </a:rPr>
              <a:t>Reduce Injuries. </a:t>
            </a:r>
          </a:p>
          <a:p>
            <a:pPr marL="899717" lvl="1" indent="-449858" algn="l">
              <a:lnSpc>
                <a:spcPct val="150000"/>
              </a:lnSpc>
              <a:buFont typeface="Arial"/>
              <a:buChar char="•"/>
            </a:pPr>
            <a:r>
              <a:rPr lang="en-US" sz="2800" dirty="0">
                <a:solidFill>
                  <a:schemeClr val="bg1"/>
                </a:solidFill>
                <a:latin typeface="Prompt Medium" panose="00000600000000000000" pitchFamily="2" charset="-34"/>
                <a:cs typeface="Prompt Medium" panose="00000600000000000000" pitchFamily="2" charset="-34"/>
              </a:rPr>
              <a:t>Posture Validation and Feedback. </a:t>
            </a:r>
          </a:p>
          <a:p>
            <a:pPr marL="899717" lvl="1" indent="-449858" algn="l">
              <a:lnSpc>
                <a:spcPct val="150000"/>
              </a:lnSpc>
              <a:buFont typeface="Arial"/>
              <a:buChar char="•"/>
            </a:pPr>
            <a:r>
              <a:rPr lang="en-US" sz="2800" dirty="0">
                <a:solidFill>
                  <a:schemeClr val="bg1"/>
                </a:solidFill>
                <a:latin typeface="Prompt Medium" panose="00000600000000000000" pitchFamily="2" charset="-34"/>
                <a:cs typeface="Prompt Medium" panose="00000600000000000000" pitchFamily="2" charset="-34"/>
              </a:rPr>
              <a:t>Customize Selection (</a:t>
            </a:r>
            <a:r>
              <a:rPr lang="en-US" sz="2800" dirty="0" err="1">
                <a:solidFill>
                  <a:schemeClr val="bg1"/>
                </a:solidFill>
                <a:latin typeface="Prompt Medium" panose="00000600000000000000" pitchFamily="2" charset="-34"/>
                <a:cs typeface="Prompt Medium" panose="00000600000000000000" pitchFamily="2" charset="-34"/>
              </a:rPr>
              <a:t>Exercize</a:t>
            </a:r>
            <a:r>
              <a:rPr lang="en-US" sz="2800" dirty="0">
                <a:solidFill>
                  <a:schemeClr val="bg1"/>
                </a:solidFill>
                <a:latin typeface="Prompt Medium" panose="00000600000000000000" pitchFamily="2" charset="-34"/>
                <a:cs typeface="Prompt Medium" panose="00000600000000000000" pitchFamily="2" charset="-34"/>
              </a:rPr>
              <a:t> by choice).</a:t>
            </a:r>
            <a:r>
              <a:rPr lang="en-US" sz="2800" u="none" strike="noStrike" dirty="0">
                <a:solidFill>
                  <a:schemeClr val="bg1"/>
                </a:solidFill>
                <a:latin typeface="Prompt Medium" panose="00000600000000000000" pitchFamily="2" charset="-34"/>
                <a:ea typeface="Times New Roman"/>
                <a:cs typeface="Prompt Medium" panose="00000600000000000000" pitchFamily="2" charset="-34"/>
                <a:sym typeface="Times New Roman"/>
              </a:rPr>
              <a:t> </a:t>
            </a:r>
          </a:p>
          <a:p>
            <a:pPr algn="l"/>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p:txBody>
      </p:sp>
      <p:pic>
        <p:nvPicPr>
          <p:cNvPr id="10" name="Picture 9">
            <a:extLst>
              <a:ext uri="{FF2B5EF4-FFF2-40B4-BE49-F238E27FC236}">
                <a16:creationId xmlns:a16="http://schemas.microsoft.com/office/drawing/2014/main" id="{8D7668F2-2523-F275-7236-E9194A2BA029}"/>
              </a:ext>
            </a:extLst>
          </p:cNvPr>
          <p:cNvPicPr>
            <a:picLocks noChangeAspect="1"/>
          </p:cNvPicPr>
          <p:nvPr/>
        </p:nvPicPr>
        <p:blipFill>
          <a:blip r:embed="rId3"/>
          <a:stretch>
            <a:fillRect/>
          </a:stretch>
        </p:blipFill>
        <p:spPr>
          <a:xfrm>
            <a:off x="12715539" y="7806720"/>
            <a:ext cx="1828800" cy="2896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98AE3-B72C-428C-A275-6F784D11B98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A1B1635-1014-85F7-61F7-621060EBD0C0}"/>
              </a:ext>
            </a:extLst>
          </p:cNvPr>
          <p:cNvSpPr/>
          <p:nvPr/>
        </p:nvSpPr>
        <p:spPr>
          <a:xfrm>
            <a:off x="268941" y="774589"/>
            <a:ext cx="5034579" cy="2081566"/>
          </a:xfrm>
          <a:prstGeom prst="rect">
            <a:avLst/>
          </a:prstGeom>
          <a:noFill/>
          <a:ln/>
        </p:spPr>
        <p:txBody>
          <a:bodyPr wrap="square" lIns="0" tIns="0" rIns="0" bIns="0" rtlCol="0" anchor="t"/>
          <a:lstStyle/>
          <a:p>
            <a:pPr marL="685800" indent="-685800" algn="ctr">
              <a:lnSpc>
                <a:spcPts val="5500"/>
              </a:lnSpc>
              <a:buFont typeface="Wingdings" panose="05000000000000000000" pitchFamily="2" charset="2"/>
              <a:buChar char="v"/>
            </a:pPr>
            <a:r>
              <a:rPr lang="en-US" sz="4800" dirty="0">
                <a:solidFill>
                  <a:srgbClr val="C6BFEE"/>
                </a:solidFill>
                <a:latin typeface="Prompt Medium" pitchFamily="34" charset="0"/>
                <a:ea typeface="Prompt Medium" pitchFamily="34" charset="-122"/>
                <a:cs typeface="Prompt Medium" pitchFamily="34" charset="-120"/>
              </a:rPr>
              <a:t> Introduction</a:t>
            </a:r>
            <a:endParaRPr lang="en-US" sz="4400" dirty="0"/>
          </a:p>
        </p:txBody>
      </p:sp>
      <p:sp>
        <p:nvSpPr>
          <p:cNvPr id="2" name="TextBox 1">
            <a:extLst>
              <a:ext uri="{FF2B5EF4-FFF2-40B4-BE49-F238E27FC236}">
                <a16:creationId xmlns:a16="http://schemas.microsoft.com/office/drawing/2014/main" id="{C29A1B27-4489-9F00-8ED9-6518A3FCE78D}"/>
              </a:ext>
            </a:extLst>
          </p:cNvPr>
          <p:cNvSpPr txBox="1"/>
          <p:nvPr/>
        </p:nvSpPr>
        <p:spPr>
          <a:xfrm>
            <a:off x="403410" y="2022438"/>
            <a:ext cx="13215771" cy="5262979"/>
          </a:xfrm>
          <a:prstGeom prst="rect">
            <a:avLst/>
          </a:prstGeom>
          <a:noFill/>
        </p:spPr>
        <p:txBody>
          <a:bodyPr wrap="square" rtlCol="0">
            <a:spAutoFit/>
          </a:bodyPr>
          <a:lstStyle/>
          <a:p>
            <a:pPr marL="906780" lvl="1" indent="-453390" algn="l">
              <a:buFont typeface="Arial"/>
              <a:buChar char="•"/>
            </a:pPr>
            <a:r>
              <a:rPr lang="en-US" sz="2800" dirty="0">
                <a:solidFill>
                  <a:schemeClr val="bg1"/>
                </a:solidFill>
                <a:latin typeface="Prompt Medium" panose="00000600000000000000" pitchFamily="2" charset="-34"/>
                <a:cs typeface="Prompt Medium" panose="00000600000000000000" pitchFamily="2" charset="-34"/>
              </a:rPr>
              <a:t>Develop a real-time exercise monitoring system using computer vision, </a:t>
            </a:r>
            <a:r>
              <a:rPr lang="en-US" sz="2800" dirty="0" err="1">
                <a:solidFill>
                  <a:schemeClr val="bg1"/>
                </a:solidFill>
                <a:latin typeface="Prompt Medium" panose="00000600000000000000" pitchFamily="2" charset="-34"/>
                <a:cs typeface="Prompt Medium" panose="00000600000000000000" pitchFamily="2" charset="-34"/>
              </a:rPr>
              <a:t>MediaPipe</a:t>
            </a:r>
            <a:r>
              <a:rPr lang="en-US" sz="2800" dirty="0">
                <a:solidFill>
                  <a:schemeClr val="bg1"/>
                </a:solidFill>
                <a:latin typeface="Prompt Medium" panose="00000600000000000000" pitchFamily="2" charset="-34"/>
                <a:cs typeface="Prompt Medium" panose="00000600000000000000" pitchFamily="2" charset="-34"/>
              </a:rPr>
              <a:t> and </a:t>
            </a:r>
            <a:r>
              <a:rPr lang="en-US" sz="2800" dirty="0" err="1">
                <a:solidFill>
                  <a:schemeClr val="bg1"/>
                </a:solidFill>
                <a:latin typeface="Prompt Medium" panose="00000600000000000000" pitchFamily="2" charset="-34"/>
                <a:cs typeface="Prompt Medium" panose="00000600000000000000" pitchFamily="2" charset="-34"/>
              </a:rPr>
              <a:t>numpy</a:t>
            </a:r>
            <a:r>
              <a:rPr lang="en-US" sz="2800" dirty="0">
                <a:solidFill>
                  <a:schemeClr val="bg1"/>
                </a:solidFill>
                <a:latin typeface="Prompt Medium" panose="00000600000000000000" pitchFamily="2" charset="-34"/>
                <a:cs typeface="Prompt Medium" panose="00000600000000000000" pitchFamily="2" charset="-34"/>
              </a:rPr>
              <a:t>.</a:t>
            </a:r>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pPr marL="453390" lvl="1" algn="l"/>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pPr marL="906780" lvl="1" indent="-453390" algn="l">
              <a:buFont typeface="Arial"/>
              <a:buChar char="•"/>
            </a:pPr>
            <a:r>
              <a:rPr lang="en-US" sz="2800" dirty="0">
                <a:solidFill>
                  <a:schemeClr val="bg1"/>
                </a:solidFill>
                <a:latin typeface="Prompt Medium" panose="00000600000000000000" pitchFamily="2" charset="-34"/>
                <a:cs typeface="Prompt Medium" panose="00000600000000000000" pitchFamily="2" charset="-34"/>
              </a:rPr>
              <a:t>Analyzes joint positions and angles to assess posture, detect movements, and count repetitions with high accuracy.</a:t>
            </a:r>
          </a:p>
          <a:p>
            <a:pPr marL="453390" lvl="1" algn="l"/>
            <a:endParaRPr lang="en-US" sz="2800" dirty="0">
              <a:solidFill>
                <a:schemeClr val="bg1"/>
              </a:solidFill>
              <a:latin typeface="Prompt Medium" panose="00000600000000000000" pitchFamily="2" charset="-34"/>
              <a:cs typeface="Prompt Medium" panose="00000600000000000000" pitchFamily="2" charset="-34"/>
            </a:endParaRPr>
          </a:p>
          <a:p>
            <a:pPr marL="906780" lvl="1" indent="-453390" algn="l">
              <a:buFont typeface="Arial"/>
              <a:buChar char="•"/>
            </a:pPr>
            <a:r>
              <a:rPr lang="en-US" sz="2800" dirty="0">
                <a:solidFill>
                  <a:schemeClr val="bg1"/>
                </a:solidFill>
                <a:latin typeface="Prompt Medium" panose="00000600000000000000" pitchFamily="2" charset="-34"/>
                <a:cs typeface="Prompt Medium" panose="00000600000000000000" pitchFamily="2" charset="-34"/>
              </a:rPr>
              <a:t>Provide an affordable, efficient solution for users to enhance exercise performance without the need for specialized equipment or professional trainers.</a:t>
            </a:r>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pPr algn="l"/>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pPr algn="l"/>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endParaRPr lang="en-IN" sz="2800" dirty="0">
              <a:solidFill>
                <a:schemeClr val="bg1"/>
              </a:solidFill>
              <a:latin typeface="Prompt Medium" panose="00000600000000000000" pitchFamily="2" charset="-34"/>
              <a:cs typeface="Prompt Medium" panose="00000600000000000000" pitchFamily="2" charset="-34"/>
            </a:endParaRPr>
          </a:p>
        </p:txBody>
      </p:sp>
      <p:pic>
        <p:nvPicPr>
          <p:cNvPr id="8" name="Picture 7">
            <a:extLst>
              <a:ext uri="{FF2B5EF4-FFF2-40B4-BE49-F238E27FC236}">
                <a16:creationId xmlns:a16="http://schemas.microsoft.com/office/drawing/2014/main" id="{1790F4F5-D841-267F-1AF5-CB3C5C25E1C0}"/>
              </a:ext>
            </a:extLst>
          </p:cNvPr>
          <p:cNvPicPr>
            <a:picLocks noChangeAspect="1"/>
          </p:cNvPicPr>
          <p:nvPr/>
        </p:nvPicPr>
        <p:blipFill>
          <a:blip r:embed="rId3"/>
          <a:stretch>
            <a:fillRect/>
          </a:stretch>
        </p:blipFill>
        <p:spPr>
          <a:xfrm>
            <a:off x="12715539" y="7806720"/>
            <a:ext cx="1828800" cy="289603"/>
          </a:xfrm>
          <a:prstGeom prst="rect">
            <a:avLst/>
          </a:prstGeom>
        </p:spPr>
      </p:pic>
    </p:spTree>
    <p:extLst>
      <p:ext uri="{BB962C8B-B14F-4D97-AF65-F5344CB8AC3E}">
        <p14:creationId xmlns:p14="http://schemas.microsoft.com/office/powerpoint/2010/main" val="262575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BA09-731D-C713-F418-7435342E88D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D68D81C-CD8F-8013-556A-F22F60613676}"/>
              </a:ext>
            </a:extLst>
          </p:cNvPr>
          <p:cNvSpPr/>
          <p:nvPr/>
        </p:nvSpPr>
        <p:spPr>
          <a:xfrm>
            <a:off x="268941" y="774589"/>
            <a:ext cx="6379285" cy="2081566"/>
          </a:xfrm>
          <a:prstGeom prst="rect">
            <a:avLst/>
          </a:prstGeom>
          <a:noFill/>
          <a:ln/>
        </p:spPr>
        <p:txBody>
          <a:bodyPr wrap="square" lIns="0" tIns="0" rIns="0" bIns="0" rtlCol="0" anchor="t"/>
          <a:lstStyle/>
          <a:p>
            <a:pPr marL="685800" indent="-685800" algn="ctr">
              <a:lnSpc>
                <a:spcPts val="5500"/>
              </a:lnSpc>
              <a:buFont typeface="Wingdings" panose="05000000000000000000" pitchFamily="2" charset="2"/>
              <a:buChar char="v"/>
            </a:pPr>
            <a:r>
              <a:rPr lang="en-US" sz="4800" dirty="0">
                <a:solidFill>
                  <a:srgbClr val="C6BFEE"/>
                </a:solidFill>
                <a:latin typeface="Prompt Medium" pitchFamily="34" charset="0"/>
                <a:ea typeface="Prompt Medium" pitchFamily="34" charset="-122"/>
                <a:cs typeface="Prompt Medium" pitchFamily="34" charset="-120"/>
              </a:rPr>
              <a:t> Technology Stack</a:t>
            </a:r>
            <a:endParaRPr lang="en-US" sz="4400" dirty="0"/>
          </a:p>
        </p:txBody>
      </p:sp>
      <p:pic>
        <p:nvPicPr>
          <p:cNvPr id="3084" name="Picture 12" descr="MediaPipe - YouTube">
            <a:extLst>
              <a:ext uri="{FF2B5EF4-FFF2-40B4-BE49-F238E27FC236}">
                <a16:creationId xmlns:a16="http://schemas.microsoft.com/office/drawing/2014/main" id="{D646D88A-0C89-A543-E073-2AA9D3CFA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2512" y="1630120"/>
            <a:ext cx="3918600" cy="265835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What is OpenCV? The Complete Guide (2025) - viso.ai">
            <a:extLst>
              <a:ext uri="{FF2B5EF4-FFF2-40B4-BE49-F238E27FC236}">
                <a16:creationId xmlns:a16="http://schemas.microsoft.com/office/drawing/2014/main" id="{B7C43BE2-4A01-8B48-A425-6496242CAE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026" y="1630119"/>
            <a:ext cx="4008347" cy="2658359"/>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Python">
            <a:extLst>
              <a:ext uri="{FF2B5EF4-FFF2-40B4-BE49-F238E27FC236}">
                <a16:creationId xmlns:a16="http://schemas.microsoft.com/office/drawing/2014/main" id="{8C15DA14-EFC8-EC6E-4335-A0F9B867ED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79" y="1633942"/>
            <a:ext cx="3918600" cy="2658359"/>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GitHub - numpy/numpy: The fundamental package for scientific computing with  Python.">
            <a:extLst>
              <a:ext uri="{FF2B5EF4-FFF2-40B4-BE49-F238E27FC236}">
                <a16:creationId xmlns:a16="http://schemas.microsoft.com/office/drawing/2014/main" id="{778ED427-ACA9-C435-BFC7-203CE100C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031" y="4800474"/>
            <a:ext cx="3918600" cy="2654537"/>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What is Flask?">
            <a:extLst>
              <a:ext uri="{FF2B5EF4-FFF2-40B4-BE49-F238E27FC236}">
                <a16:creationId xmlns:a16="http://schemas.microsoft.com/office/drawing/2014/main" id="{76B69DA0-B52F-7B3E-B645-98576F63AF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3898" y="4800473"/>
            <a:ext cx="4008347" cy="2654537"/>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Principles of Web Design – HTML/CSS (10hrs | 5days | 2hrs/day) – 3C  Thinkers – Quality Coding/STEM Education">
            <a:extLst>
              <a:ext uri="{FF2B5EF4-FFF2-40B4-BE49-F238E27FC236}">
                <a16:creationId xmlns:a16="http://schemas.microsoft.com/office/drawing/2014/main" id="{DB01F5C6-7F06-CD97-68D1-FBE49B2771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2512" y="4800473"/>
            <a:ext cx="3918600" cy="26545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7270678-3160-F1ED-0BDB-96D326DFFF8F}"/>
              </a:ext>
            </a:extLst>
          </p:cNvPr>
          <p:cNvPicPr>
            <a:picLocks noChangeAspect="1"/>
          </p:cNvPicPr>
          <p:nvPr/>
        </p:nvPicPr>
        <p:blipFill>
          <a:blip r:embed="rId9"/>
          <a:stretch>
            <a:fillRect/>
          </a:stretch>
        </p:blipFill>
        <p:spPr>
          <a:xfrm>
            <a:off x="12715539" y="7806720"/>
            <a:ext cx="1828800" cy="289603"/>
          </a:xfrm>
          <a:prstGeom prst="rect">
            <a:avLst/>
          </a:prstGeom>
        </p:spPr>
      </p:pic>
    </p:spTree>
    <p:extLst>
      <p:ext uri="{BB962C8B-B14F-4D97-AF65-F5344CB8AC3E}">
        <p14:creationId xmlns:p14="http://schemas.microsoft.com/office/powerpoint/2010/main" val="190092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01BE4-155A-7D69-F89D-EB7D6F72C57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9E842A9-DE6B-E2AB-5AB7-E586D7EF74CD}"/>
              </a:ext>
            </a:extLst>
          </p:cNvPr>
          <p:cNvSpPr/>
          <p:nvPr/>
        </p:nvSpPr>
        <p:spPr>
          <a:xfrm>
            <a:off x="268941" y="774589"/>
            <a:ext cx="5034579" cy="2081566"/>
          </a:xfrm>
          <a:prstGeom prst="rect">
            <a:avLst/>
          </a:prstGeom>
          <a:noFill/>
          <a:ln/>
        </p:spPr>
        <p:txBody>
          <a:bodyPr wrap="square" lIns="0" tIns="0" rIns="0" bIns="0" rtlCol="0" anchor="t"/>
          <a:lstStyle/>
          <a:p>
            <a:pPr marL="685800" indent="-685800" algn="ctr">
              <a:lnSpc>
                <a:spcPts val="5500"/>
              </a:lnSpc>
              <a:buFont typeface="Wingdings" panose="05000000000000000000" pitchFamily="2" charset="2"/>
              <a:buChar char="v"/>
            </a:pPr>
            <a:r>
              <a:rPr lang="en-US" sz="4800" dirty="0">
                <a:solidFill>
                  <a:srgbClr val="C6BFEE"/>
                </a:solidFill>
                <a:latin typeface="Prompt Medium" pitchFamily="34" charset="0"/>
                <a:ea typeface="Prompt Medium" pitchFamily="34" charset="-122"/>
                <a:cs typeface="Prompt Medium" pitchFamily="34" charset="-120"/>
              </a:rPr>
              <a:t> </a:t>
            </a:r>
            <a:r>
              <a:rPr lang="en-US" sz="4800" dirty="0" err="1">
                <a:solidFill>
                  <a:srgbClr val="C6BFEE"/>
                </a:solidFill>
                <a:latin typeface="Prompt Medium" pitchFamily="34" charset="0"/>
                <a:ea typeface="Prompt Medium" pitchFamily="34" charset="-122"/>
                <a:cs typeface="Prompt Medium" pitchFamily="34" charset="-120"/>
              </a:rPr>
              <a:t>MediaPipe</a:t>
            </a:r>
            <a:endParaRPr lang="en-US" sz="4400" dirty="0"/>
          </a:p>
        </p:txBody>
      </p:sp>
      <p:sp>
        <p:nvSpPr>
          <p:cNvPr id="2" name="TextBox 1">
            <a:extLst>
              <a:ext uri="{FF2B5EF4-FFF2-40B4-BE49-F238E27FC236}">
                <a16:creationId xmlns:a16="http://schemas.microsoft.com/office/drawing/2014/main" id="{98181665-148E-C5EB-75D3-DC9D1CD81ED4}"/>
              </a:ext>
            </a:extLst>
          </p:cNvPr>
          <p:cNvSpPr txBox="1"/>
          <p:nvPr/>
        </p:nvSpPr>
        <p:spPr>
          <a:xfrm>
            <a:off x="403411" y="2022438"/>
            <a:ext cx="7105428" cy="6555641"/>
          </a:xfrm>
          <a:prstGeom prst="rect">
            <a:avLst/>
          </a:prstGeom>
          <a:noFill/>
        </p:spPr>
        <p:txBody>
          <a:bodyPr wrap="square" rtlCol="0">
            <a:spAutoFit/>
          </a:bodyPr>
          <a:lstStyle/>
          <a:p>
            <a:pPr marL="906780" lvl="1" indent="-453390" algn="l">
              <a:buFont typeface="Arial"/>
              <a:buChar char="•"/>
            </a:pPr>
            <a:r>
              <a:rPr lang="en-US" sz="2800" b="1" dirty="0" err="1">
                <a:solidFill>
                  <a:schemeClr val="bg1"/>
                </a:solidFill>
                <a:latin typeface="Prompt Medium" panose="00000600000000000000" pitchFamily="2" charset="-34"/>
                <a:cs typeface="Prompt Medium" panose="00000600000000000000" pitchFamily="2" charset="-34"/>
              </a:rPr>
              <a:t>MediaPipe</a:t>
            </a:r>
            <a:r>
              <a:rPr lang="en-US" sz="2800" dirty="0">
                <a:solidFill>
                  <a:schemeClr val="bg1"/>
                </a:solidFill>
                <a:latin typeface="Prompt Medium" panose="00000600000000000000" pitchFamily="2" charset="-34"/>
                <a:cs typeface="Prompt Medium" panose="00000600000000000000" pitchFamily="2" charset="-34"/>
              </a:rPr>
              <a:t> is central to the pose detection in this project.</a:t>
            </a:r>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pPr marL="453390" lvl="1" algn="l"/>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pPr marL="906780" lvl="1" indent="-453390" algn="l">
              <a:buFont typeface="Arial"/>
              <a:buChar char="•"/>
            </a:pPr>
            <a:r>
              <a:rPr lang="en-US" sz="2800" dirty="0">
                <a:solidFill>
                  <a:schemeClr val="bg1"/>
                </a:solidFill>
                <a:latin typeface="Prompt Medium" panose="00000600000000000000" pitchFamily="2" charset="-34"/>
                <a:cs typeface="Prompt Medium" panose="00000600000000000000" pitchFamily="2" charset="-34"/>
              </a:rPr>
              <a:t>It provides real-time pipeline for detecting and tracking human poses from the video frames captured by OpenCV.</a:t>
            </a:r>
          </a:p>
          <a:p>
            <a:pPr marL="453390" lvl="1" algn="l"/>
            <a:endParaRPr lang="en-US" sz="2800" dirty="0">
              <a:solidFill>
                <a:schemeClr val="bg1"/>
              </a:solidFill>
              <a:latin typeface="Prompt Medium" panose="00000600000000000000" pitchFamily="2" charset="-34"/>
              <a:cs typeface="Prompt Medium" panose="00000600000000000000" pitchFamily="2" charset="-34"/>
            </a:endParaRPr>
          </a:p>
          <a:p>
            <a:pPr marL="906780" lvl="1" indent="-453390" algn="l">
              <a:buFont typeface="Arial"/>
              <a:buChar char="•"/>
            </a:pPr>
            <a:r>
              <a:rPr lang="en-US" sz="2800" dirty="0" err="1">
                <a:solidFill>
                  <a:schemeClr val="bg1"/>
                </a:solidFill>
                <a:latin typeface="Prompt Medium" panose="00000600000000000000" pitchFamily="2" charset="-34"/>
                <a:cs typeface="Prompt Medium" panose="00000600000000000000" pitchFamily="2" charset="-34"/>
              </a:rPr>
              <a:t>MediaPipe</a:t>
            </a:r>
            <a:r>
              <a:rPr lang="en-US" sz="2800" dirty="0">
                <a:solidFill>
                  <a:schemeClr val="bg1"/>
                </a:solidFill>
                <a:latin typeface="Prompt Medium" panose="00000600000000000000" pitchFamily="2" charset="-34"/>
                <a:cs typeface="Prompt Medium" panose="00000600000000000000" pitchFamily="2" charset="-34"/>
              </a:rPr>
              <a:t> provides a pre-trained pose detection model that can identify and track 33 key points on the human body.</a:t>
            </a:r>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pPr algn="l"/>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pPr algn="l"/>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endParaRPr lang="en-IN" sz="2800" dirty="0">
              <a:solidFill>
                <a:schemeClr val="bg1"/>
              </a:solidFill>
              <a:latin typeface="Prompt Medium" panose="00000600000000000000" pitchFamily="2" charset="-34"/>
              <a:cs typeface="Prompt Medium" panose="00000600000000000000" pitchFamily="2" charset="-34"/>
            </a:endParaRPr>
          </a:p>
        </p:txBody>
      </p:sp>
      <p:pic>
        <p:nvPicPr>
          <p:cNvPr id="4" name="Picture 3">
            <a:extLst>
              <a:ext uri="{FF2B5EF4-FFF2-40B4-BE49-F238E27FC236}">
                <a16:creationId xmlns:a16="http://schemas.microsoft.com/office/drawing/2014/main" id="{9D3892C0-9B5C-727A-2D37-E341083E9F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6719" y="2022438"/>
            <a:ext cx="6141295" cy="5214562"/>
          </a:xfrm>
          <a:prstGeom prst="rect">
            <a:avLst/>
          </a:prstGeom>
        </p:spPr>
      </p:pic>
      <p:pic>
        <p:nvPicPr>
          <p:cNvPr id="5" name="Picture 4">
            <a:extLst>
              <a:ext uri="{FF2B5EF4-FFF2-40B4-BE49-F238E27FC236}">
                <a16:creationId xmlns:a16="http://schemas.microsoft.com/office/drawing/2014/main" id="{3A416883-4559-1770-BAF3-5DBB0CA75CE4}"/>
              </a:ext>
            </a:extLst>
          </p:cNvPr>
          <p:cNvPicPr>
            <a:picLocks noChangeAspect="1"/>
          </p:cNvPicPr>
          <p:nvPr/>
        </p:nvPicPr>
        <p:blipFill>
          <a:blip r:embed="rId4"/>
          <a:stretch>
            <a:fillRect/>
          </a:stretch>
        </p:blipFill>
        <p:spPr>
          <a:xfrm>
            <a:off x="12715539" y="7806720"/>
            <a:ext cx="1828800" cy="289603"/>
          </a:xfrm>
          <a:prstGeom prst="rect">
            <a:avLst/>
          </a:prstGeom>
        </p:spPr>
      </p:pic>
    </p:spTree>
    <p:extLst>
      <p:ext uri="{BB962C8B-B14F-4D97-AF65-F5344CB8AC3E}">
        <p14:creationId xmlns:p14="http://schemas.microsoft.com/office/powerpoint/2010/main" val="3157301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B4691-224A-A556-D693-173DF037DFD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E50C368-3764-4A77-641B-AC8A2D144484}"/>
              </a:ext>
            </a:extLst>
          </p:cNvPr>
          <p:cNvSpPr/>
          <p:nvPr/>
        </p:nvSpPr>
        <p:spPr>
          <a:xfrm>
            <a:off x="-433586" y="768593"/>
            <a:ext cx="5034579" cy="2081566"/>
          </a:xfrm>
          <a:prstGeom prst="rect">
            <a:avLst/>
          </a:prstGeom>
          <a:noFill/>
          <a:ln/>
        </p:spPr>
        <p:txBody>
          <a:bodyPr wrap="square" lIns="0" tIns="0" rIns="0" bIns="0" rtlCol="0" anchor="t"/>
          <a:lstStyle/>
          <a:p>
            <a:pPr marL="685800" indent="-685800" algn="ctr">
              <a:lnSpc>
                <a:spcPts val="5500"/>
              </a:lnSpc>
              <a:buFont typeface="Wingdings" panose="05000000000000000000" pitchFamily="2" charset="2"/>
              <a:buChar char="v"/>
            </a:pPr>
            <a:r>
              <a:rPr lang="en-US" sz="4800" dirty="0">
                <a:solidFill>
                  <a:srgbClr val="C6BFEE"/>
                </a:solidFill>
                <a:latin typeface="Prompt Medium" pitchFamily="34" charset="0"/>
                <a:ea typeface="Prompt Medium" pitchFamily="34" charset="-122"/>
                <a:cs typeface="Prompt Medium" pitchFamily="34" charset="-120"/>
              </a:rPr>
              <a:t> OpenCV</a:t>
            </a:r>
            <a:endParaRPr lang="en-US" sz="4400" dirty="0"/>
          </a:p>
        </p:txBody>
      </p:sp>
      <p:sp>
        <p:nvSpPr>
          <p:cNvPr id="2" name="TextBox 1">
            <a:extLst>
              <a:ext uri="{FF2B5EF4-FFF2-40B4-BE49-F238E27FC236}">
                <a16:creationId xmlns:a16="http://schemas.microsoft.com/office/drawing/2014/main" id="{8F481D80-E7A9-9E91-5F90-AF41223052F8}"/>
              </a:ext>
            </a:extLst>
          </p:cNvPr>
          <p:cNvSpPr txBox="1"/>
          <p:nvPr/>
        </p:nvSpPr>
        <p:spPr>
          <a:xfrm>
            <a:off x="403411" y="1815372"/>
            <a:ext cx="7105428" cy="5262979"/>
          </a:xfrm>
          <a:prstGeom prst="rect">
            <a:avLst/>
          </a:prstGeom>
          <a:noFill/>
        </p:spPr>
        <p:txBody>
          <a:bodyPr wrap="square" rtlCol="0">
            <a:spAutoFit/>
          </a:bodyPr>
          <a:lstStyle/>
          <a:p>
            <a:pPr marL="906780" lvl="1" indent="-453390" algn="l">
              <a:buFont typeface="Arial"/>
              <a:buChar char="•"/>
            </a:pPr>
            <a:r>
              <a:rPr lang="en-US" sz="2800" dirty="0">
                <a:solidFill>
                  <a:schemeClr val="bg1"/>
                </a:solidFill>
                <a:latin typeface="Prompt Medium" panose="00000600000000000000" pitchFamily="2" charset="-34"/>
                <a:cs typeface="Prompt Medium" panose="00000600000000000000" pitchFamily="2" charset="-34"/>
              </a:rPr>
              <a:t>A powerful library for computer vision and image processing.</a:t>
            </a:r>
          </a:p>
          <a:p>
            <a:pPr marL="453390" lvl="1" algn="l"/>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pPr marL="906780" lvl="1" indent="-453390" algn="l">
              <a:buFont typeface="Arial"/>
              <a:buChar char="•"/>
            </a:pPr>
            <a:r>
              <a:rPr lang="en-US" sz="2800" dirty="0">
                <a:solidFill>
                  <a:schemeClr val="bg1"/>
                </a:solidFill>
                <a:latin typeface="Prompt Medium" panose="00000600000000000000" pitchFamily="2" charset="-34"/>
                <a:cs typeface="Prompt Medium" panose="00000600000000000000" pitchFamily="2" charset="-34"/>
              </a:rPr>
              <a:t>Detects edges, corners enabling object recognition and image matching.</a:t>
            </a:r>
          </a:p>
          <a:p>
            <a:pPr marL="453390" lvl="1" algn="l"/>
            <a:endParaRPr lang="en-US" sz="2800" dirty="0">
              <a:solidFill>
                <a:schemeClr val="bg1"/>
              </a:solidFill>
              <a:latin typeface="Prompt Medium" panose="00000600000000000000" pitchFamily="2" charset="-34"/>
              <a:cs typeface="Prompt Medium" panose="00000600000000000000" pitchFamily="2" charset="-34"/>
            </a:endParaRPr>
          </a:p>
          <a:p>
            <a:pPr marL="906780" lvl="1" indent="-453390" algn="l">
              <a:buFont typeface="Arial"/>
              <a:buChar char="•"/>
            </a:pPr>
            <a:r>
              <a:rPr lang="en-US" sz="2800" dirty="0">
                <a:solidFill>
                  <a:schemeClr val="bg1"/>
                </a:solidFill>
                <a:latin typeface="Prompt Medium" panose="00000600000000000000" pitchFamily="2" charset="-34"/>
                <a:cs typeface="Prompt Medium" panose="00000600000000000000" pitchFamily="2" charset="-34"/>
              </a:rPr>
              <a:t>Works efficiently with </a:t>
            </a:r>
            <a:r>
              <a:rPr lang="en-US" sz="2800" b="1" dirty="0">
                <a:solidFill>
                  <a:schemeClr val="bg1"/>
                </a:solidFill>
                <a:latin typeface="Prompt Medium" panose="00000600000000000000" pitchFamily="2" charset="-34"/>
                <a:cs typeface="Prompt Medium" panose="00000600000000000000" pitchFamily="2" charset="-34"/>
              </a:rPr>
              <a:t>NumPy</a:t>
            </a:r>
            <a:r>
              <a:rPr lang="en-US" sz="2800" dirty="0">
                <a:solidFill>
                  <a:schemeClr val="bg1"/>
                </a:solidFill>
                <a:latin typeface="Prompt Medium" panose="00000600000000000000" pitchFamily="2" charset="-34"/>
                <a:cs typeface="Prompt Medium" panose="00000600000000000000" pitchFamily="2" charset="-34"/>
              </a:rPr>
              <a:t> for array operations and </a:t>
            </a:r>
            <a:r>
              <a:rPr lang="en-US" sz="2800" b="1" dirty="0" err="1">
                <a:solidFill>
                  <a:schemeClr val="bg1"/>
                </a:solidFill>
                <a:latin typeface="Prompt Medium" panose="00000600000000000000" pitchFamily="2" charset="-34"/>
                <a:cs typeface="Prompt Medium" panose="00000600000000000000" pitchFamily="2" charset="-34"/>
              </a:rPr>
              <a:t>MediaPipe</a:t>
            </a:r>
            <a:r>
              <a:rPr lang="en-US" sz="2800" dirty="0">
                <a:solidFill>
                  <a:schemeClr val="bg1"/>
                </a:solidFill>
                <a:latin typeface="Prompt Medium" panose="00000600000000000000" pitchFamily="2" charset="-34"/>
                <a:cs typeface="Prompt Medium" panose="00000600000000000000" pitchFamily="2" charset="-34"/>
              </a:rPr>
              <a:t> for pose and hand tracking.</a:t>
            </a:r>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pPr algn="l"/>
            <a:endParaRPr lang="en-US" sz="2800" dirty="0">
              <a:solidFill>
                <a:schemeClr val="bg1"/>
              </a:solidFill>
              <a:latin typeface="Prompt Medium" panose="00000600000000000000" pitchFamily="2" charset="-34"/>
              <a:ea typeface="Times New Roman"/>
              <a:cs typeface="Prompt Medium" panose="00000600000000000000" pitchFamily="2" charset="-34"/>
              <a:sym typeface="Times New Roman"/>
            </a:endParaRPr>
          </a:p>
          <a:p>
            <a:endParaRPr lang="en-IN" sz="2800" dirty="0">
              <a:solidFill>
                <a:schemeClr val="bg1"/>
              </a:solidFill>
              <a:latin typeface="Prompt Medium" panose="00000600000000000000" pitchFamily="2" charset="-34"/>
              <a:cs typeface="Prompt Medium" panose="00000600000000000000" pitchFamily="2" charset="-34"/>
            </a:endParaRPr>
          </a:p>
        </p:txBody>
      </p:sp>
      <p:pic>
        <p:nvPicPr>
          <p:cNvPr id="5" name="Picture 4">
            <a:extLst>
              <a:ext uri="{FF2B5EF4-FFF2-40B4-BE49-F238E27FC236}">
                <a16:creationId xmlns:a16="http://schemas.microsoft.com/office/drawing/2014/main" id="{5120C212-B3C6-5310-CB7D-104463C6C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921" y="663430"/>
            <a:ext cx="6331060" cy="6902739"/>
          </a:xfrm>
          <a:prstGeom prst="rect">
            <a:avLst/>
          </a:prstGeom>
        </p:spPr>
      </p:pic>
      <p:pic>
        <p:nvPicPr>
          <p:cNvPr id="6" name="Picture 5">
            <a:extLst>
              <a:ext uri="{FF2B5EF4-FFF2-40B4-BE49-F238E27FC236}">
                <a16:creationId xmlns:a16="http://schemas.microsoft.com/office/drawing/2014/main" id="{05C6D485-4113-17C9-710E-5DA3141F6816}"/>
              </a:ext>
            </a:extLst>
          </p:cNvPr>
          <p:cNvPicPr>
            <a:picLocks noChangeAspect="1"/>
          </p:cNvPicPr>
          <p:nvPr/>
        </p:nvPicPr>
        <p:blipFill>
          <a:blip r:embed="rId4"/>
          <a:stretch>
            <a:fillRect/>
          </a:stretch>
        </p:blipFill>
        <p:spPr>
          <a:xfrm>
            <a:off x="12715539" y="7806720"/>
            <a:ext cx="1828800" cy="289603"/>
          </a:xfrm>
          <a:prstGeom prst="rect">
            <a:avLst/>
          </a:prstGeom>
        </p:spPr>
      </p:pic>
    </p:spTree>
    <p:extLst>
      <p:ext uri="{BB962C8B-B14F-4D97-AF65-F5344CB8AC3E}">
        <p14:creationId xmlns:p14="http://schemas.microsoft.com/office/powerpoint/2010/main" val="359046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63E0B-5A53-1AEE-BA12-9B742611BFD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759D914-20A2-4B1D-97FE-9CB829DC077B}"/>
              </a:ext>
            </a:extLst>
          </p:cNvPr>
          <p:cNvSpPr/>
          <p:nvPr/>
        </p:nvSpPr>
        <p:spPr>
          <a:xfrm>
            <a:off x="96819" y="624782"/>
            <a:ext cx="5034579" cy="2081566"/>
          </a:xfrm>
          <a:prstGeom prst="rect">
            <a:avLst/>
          </a:prstGeom>
          <a:noFill/>
          <a:ln/>
        </p:spPr>
        <p:txBody>
          <a:bodyPr wrap="square" lIns="0" tIns="0" rIns="0" bIns="0" rtlCol="0" anchor="t"/>
          <a:lstStyle/>
          <a:p>
            <a:pPr marL="685800" indent="-685800" algn="ctr">
              <a:lnSpc>
                <a:spcPts val="5500"/>
              </a:lnSpc>
              <a:buFont typeface="Wingdings" panose="05000000000000000000" pitchFamily="2" charset="2"/>
              <a:buChar char="v"/>
            </a:pPr>
            <a:endParaRPr lang="en-US" sz="4400" dirty="0"/>
          </a:p>
        </p:txBody>
      </p:sp>
      <p:pic>
        <p:nvPicPr>
          <p:cNvPr id="4" name="Picture 3">
            <a:extLst>
              <a:ext uri="{FF2B5EF4-FFF2-40B4-BE49-F238E27FC236}">
                <a16:creationId xmlns:a16="http://schemas.microsoft.com/office/drawing/2014/main" id="{9B36E892-748F-5E8E-95F0-9ACD7BC3D0AD}"/>
              </a:ext>
            </a:extLst>
          </p:cNvPr>
          <p:cNvPicPr>
            <a:picLocks noChangeAspect="1"/>
          </p:cNvPicPr>
          <p:nvPr/>
        </p:nvPicPr>
        <p:blipFill>
          <a:blip r:embed="rId3"/>
          <a:stretch>
            <a:fillRect/>
          </a:stretch>
        </p:blipFill>
        <p:spPr>
          <a:xfrm>
            <a:off x="686635" y="484095"/>
            <a:ext cx="13298306" cy="6841864"/>
          </a:xfrm>
          <a:prstGeom prst="rect">
            <a:avLst/>
          </a:prstGeom>
        </p:spPr>
      </p:pic>
      <p:pic>
        <p:nvPicPr>
          <p:cNvPr id="5" name="Picture 4">
            <a:extLst>
              <a:ext uri="{FF2B5EF4-FFF2-40B4-BE49-F238E27FC236}">
                <a16:creationId xmlns:a16="http://schemas.microsoft.com/office/drawing/2014/main" id="{6C8EBC6C-E8CE-42EC-B0C0-89280F41AEAB}"/>
              </a:ext>
            </a:extLst>
          </p:cNvPr>
          <p:cNvPicPr>
            <a:picLocks noChangeAspect="1"/>
          </p:cNvPicPr>
          <p:nvPr/>
        </p:nvPicPr>
        <p:blipFill>
          <a:blip r:embed="rId4"/>
          <a:stretch>
            <a:fillRect/>
          </a:stretch>
        </p:blipFill>
        <p:spPr>
          <a:xfrm>
            <a:off x="12715539" y="7806720"/>
            <a:ext cx="1828800" cy="289603"/>
          </a:xfrm>
          <a:prstGeom prst="rect">
            <a:avLst/>
          </a:prstGeom>
        </p:spPr>
      </p:pic>
    </p:spTree>
    <p:extLst>
      <p:ext uri="{BB962C8B-B14F-4D97-AF65-F5344CB8AC3E}">
        <p14:creationId xmlns:p14="http://schemas.microsoft.com/office/powerpoint/2010/main" val="1558684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81816" y="1201279"/>
            <a:ext cx="12723138" cy="699254"/>
          </a:xfrm>
          <a:prstGeom prst="rect">
            <a:avLst/>
          </a:prstGeom>
          <a:noFill/>
          <a:ln/>
        </p:spPr>
        <p:txBody>
          <a:bodyPr wrap="none" lIns="0" tIns="0" rIns="0" bIns="0" rtlCol="0" anchor="t"/>
          <a:lstStyle/>
          <a:p>
            <a:pPr marL="571500" indent="-571500">
              <a:lnSpc>
                <a:spcPts val="5500"/>
              </a:lnSpc>
              <a:buFont typeface="Wingdings" panose="05000000000000000000" pitchFamily="2" charset="2"/>
              <a:buChar char="v"/>
            </a:pPr>
            <a:r>
              <a:rPr lang="en-US" sz="4400" dirty="0">
                <a:solidFill>
                  <a:srgbClr val="C6BFEE"/>
                </a:solidFill>
                <a:latin typeface="Prompt Medium" pitchFamily="34" charset="0"/>
                <a:ea typeface="Prompt Medium" pitchFamily="34" charset="-122"/>
                <a:cs typeface="Prompt Medium" pitchFamily="34" charset="-120"/>
              </a:rPr>
              <a:t> Empowering Fitness Through Computer Vision</a:t>
            </a:r>
            <a:endParaRPr lang="en-US" sz="4400" dirty="0"/>
          </a:p>
        </p:txBody>
      </p:sp>
      <p:sp>
        <p:nvSpPr>
          <p:cNvPr id="4" name="Text 1"/>
          <p:cNvSpPr/>
          <p:nvPr/>
        </p:nvSpPr>
        <p:spPr>
          <a:xfrm>
            <a:off x="1323873" y="5304718"/>
            <a:ext cx="3152026" cy="699373"/>
          </a:xfrm>
          <a:prstGeom prst="rect">
            <a:avLst/>
          </a:prstGeom>
          <a:noFill/>
          <a:ln/>
        </p:spPr>
        <p:txBody>
          <a:bodyPr wrap="square" lIns="0" tIns="0" rIns="0" bIns="0" rtlCol="0" anchor="t"/>
          <a:lstStyle/>
          <a:p>
            <a:pPr marL="0" indent="0" algn="l">
              <a:lnSpc>
                <a:spcPts val="2750"/>
              </a:lnSpc>
              <a:buNone/>
            </a:pPr>
            <a:r>
              <a:rPr lang="en-US" sz="2200" dirty="0">
                <a:solidFill>
                  <a:schemeClr val="bg1"/>
                </a:solidFill>
                <a:latin typeface="Prompt Medium" panose="00000600000000000000" pitchFamily="2" charset="-34"/>
                <a:cs typeface="Prompt Medium" panose="00000600000000000000" pitchFamily="2" charset="-34"/>
              </a:rPr>
              <a:t>Unleash your strength for powerful arms with the ultimate bicep curl workout for a muscular body !</a:t>
            </a:r>
          </a:p>
        </p:txBody>
      </p:sp>
      <p:sp>
        <p:nvSpPr>
          <p:cNvPr id="5" name="Text 2"/>
          <p:cNvSpPr/>
          <p:nvPr/>
        </p:nvSpPr>
        <p:spPr>
          <a:xfrm>
            <a:off x="881063" y="6143506"/>
            <a:ext cx="4037648" cy="805815"/>
          </a:xfrm>
          <a:prstGeom prst="rect">
            <a:avLst/>
          </a:prstGeom>
          <a:noFill/>
          <a:ln/>
        </p:spPr>
        <p:txBody>
          <a:bodyPr wrap="square" lIns="0" tIns="0" rIns="0" bIns="0" rtlCol="0" anchor="t"/>
          <a:lstStyle/>
          <a:p>
            <a:pPr marL="0" indent="0" algn="l">
              <a:lnSpc>
                <a:spcPts val="3150"/>
              </a:lnSpc>
              <a:buNone/>
            </a:pPr>
            <a:endParaRPr lang="en-US" sz="1950" dirty="0"/>
          </a:p>
        </p:txBody>
      </p:sp>
      <p:sp>
        <p:nvSpPr>
          <p:cNvPr id="7" name="Text 3"/>
          <p:cNvSpPr/>
          <p:nvPr/>
        </p:nvSpPr>
        <p:spPr>
          <a:xfrm>
            <a:off x="5683305" y="5304718"/>
            <a:ext cx="3309861" cy="1656159"/>
          </a:xfrm>
          <a:prstGeom prst="rect">
            <a:avLst/>
          </a:prstGeom>
          <a:noFill/>
          <a:ln/>
        </p:spPr>
        <p:txBody>
          <a:bodyPr wrap="square" lIns="0" tIns="0" rIns="0" bIns="0" rtlCol="0" anchor="t"/>
          <a:lstStyle/>
          <a:p>
            <a:pPr marL="0" indent="0" algn="l">
              <a:lnSpc>
                <a:spcPts val="2750"/>
              </a:lnSpc>
              <a:buNone/>
            </a:pPr>
            <a:r>
              <a:rPr lang="en-US" sz="2200" dirty="0">
                <a:solidFill>
                  <a:schemeClr val="bg1"/>
                </a:solidFill>
                <a:latin typeface="Prompt Medium" panose="00000600000000000000" pitchFamily="2" charset="-34"/>
                <a:cs typeface="Prompt Medium" panose="00000600000000000000" pitchFamily="2" charset="-34"/>
              </a:rPr>
              <a:t>Elevate your physique and define your style with side arm raises for strong, attractive shoulders!</a:t>
            </a:r>
            <a:endParaRPr lang="en-US" sz="2200" dirty="0">
              <a:solidFill>
                <a:schemeClr val="bg1"/>
              </a:solidFill>
              <a:latin typeface="Prompt Medium" panose="00000600000000000000" pitchFamily="2" charset="-34"/>
              <a:ea typeface="Prompt Medium" pitchFamily="34" charset="-122"/>
              <a:cs typeface="Prompt Medium" panose="00000600000000000000" pitchFamily="2" charset="-34"/>
            </a:endParaRPr>
          </a:p>
        </p:txBody>
      </p:sp>
      <p:sp>
        <p:nvSpPr>
          <p:cNvPr id="8" name="Text 4"/>
          <p:cNvSpPr/>
          <p:nvPr/>
        </p:nvSpPr>
        <p:spPr>
          <a:xfrm>
            <a:off x="5296257" y="6143506"/>
            <a:ext cx="4037767" cy="805815"/>
          </a:xfrm>
          <a:prstGeom prst="rect">
            <a:avLst/>
          </a:prstGeom>
          <a:noFill/>
          <a:ln/>
        </p:spPr>
        <p:txBody>
          <a:bodyPr wrap="square" lIns="0" tIns="0" rIns="0" bIns="0" rtlCol="0" anchor="t"/>
          <a:lstStyle/>
          <a:p>
            <a:pPr marL="0" indent="0" algn="l">
              <a:lnSpc>
                <a:spcPts val="3150"/>
              </a:lnSpc>
              <a:buNone/>
            </a:pPr>
            <a:endParaRPr lang="en-US" sz="1950" dirty="0">
              <a:solidFill>
                <a:srgbClr val="DAD8E9"/>
              </a:solidFill>
              <a:latin typeface="Mukta Light" pitchFamily="34" charset="0"/>
              <a:ea typeface="Mukta Light" pitchFamily="34" charset="-122"/>
              <a:cs typeface="Mukta Light" pitchFamily="34" charset="-120"/>
            </a:endParaRPr>
          </a:p>
        </p:txBody>
      </p:sp>
      <p:sp>
        <p:nvSpPr>
          <p:cNvPr id="10" name="Text 5"/>
          <p:cNvSpPr/>
          <p:nvPr/>
        </p:nvSpPr>
        <p:spPr>
          <a:xfrm>
            <a:off x="10439358" y="5305117"/>
            <a:ext cx="3309861" cy="699373"/>
          </a:xfrm>
          <a:prstGeom prst="rect">
            <a:avLst/>
          </a:prstGeom>
          <a:noFill/>
          <a:ln/>
        </p:spPr>
        <p:txBody>
          <a:bodyPr wrap="square" lIns="0" tIns="0" rIns="0" bIns="0" rtlCol="0" anchor="t"/>
          <a:lstStyle/>
          <a:p>
            <a:pPr>
              <a:lnSpc>
                <a:spcPts val="2750"/>
              </a:lnSpc>
            </a:pPr>
            <a:r>
              <a:rPr lang="en-US" sz="2200" dirty="0">
                <a:solidFill>
                  <a:schemeClr val="bg1"/>
                </a:solidFill>
                <a:latin typeface="Prompt Medium" panose="00000600000000000000" pitchFamily="2" charset="-34"/>
                <a:cs typeface="Prompt Medium" panose="00000600000000000000" pitchFamily="2" charset="-34"/>
              </a:rPr>
              <a:t>Master the perfect squat form and unlock your full potential for stronger legs and a toned physique!</a:t>
            </a:r>
          </a:p>
        </p:txBody>
      </p:sp>
      <p:sp>
        <p:nvSpPr>
          <p:cNvPr id="11" name="Text 6"/>
          <p:cNvSpPr/>
          <p:nvPr/>
        </p:nvSpPr>
        <p:spPr>
          <a:xfrm>
            <a:off x="9711571" y="6143506"/>
            <a:ext cx="4037648" cy="805815"/>
          </a:xfrm>
          <a:prstGeom prst="rect">
            <a:avLst/>
          </a:prstGeom>
          <a:noFill/>
          <a:ln/>
        </p:spPr>
        <p:txBody>
          <a:bodyPr wrap="square" lIns="0" tIns="0" rIns="0" bIns="0" rtlCol="0" anchor="t"/>
          <a:lstStyle/>
          <a:p>
            <a:pPr marL="0" indent="0" algn="l">
              <a:lnSpc>
                <a:spcPts val="3150"/>
              </a:lnSpc>
              <a:buNone/>
            </a:pPr>
            <a:endParaRPr lang="en-US" sz="1950" dirty="0"/>
          </a:p>
        </p:txBody>
      </p:sp>
      <p:pic>
        <p:nvPicPr>
          <p:cNvPr id="13" name="Picture 12">
            <a:extLst>
              <a:ext uri="{FF2B5EF4-FFF2-40B4-BE49-F238E27FC236}">
                <a16:creationId xmlns:a16="http://schemas.microsoft.com/office/drawing/2014/main" id="{FBD8BB8A-B868-F2B3-86E0-B63FB99F1533}"/>
              </a:ext>
            </a:extLst>
          </p:cNvPr>
          <p:cNvPicPr>
            <a:picLocks noChangeAspect="1"/>
          </p:cNvPicPr>
          <p:nvPr/>
        </p:nvPicPr>
        <p:blipFill>
          <a:blip r:embed="rId3"/>
          <a:stretch>
            <a:fillRect/>
          </a:stretch>
        </p:blipFill>
        <p:spPr>
          <a:xfrm>
            <a:off x="931237" y="2483048"/>
            <a:ext cx="3937299" cy="2495431"/>
          </a:xfrm>
          <a:prstGeom prst="rect">
            <a:avLst/>
          </a:prstGeom>
        </p:spPr>
      </p:pic>
      <p:pic>
        <p:nvPicPr>
          <p:cNvPr id="1028" name="Picture 4" descr="Man doing Double arm side or lateral raises exercise. Raise both arms  laterally until horizontal. Flat vector illustration isolated on white  background 16126552 Vector Art at Vecteezy">
            <a:extLst>
              <a:ext uri="{FF2B5EF4-FFF2-40B4-BE49-F238E27FC236}">
                <a16:creationId xmlns:a16="http://schemas.microsoft.com/office/drawing/2014/main" id="{0EA0997F-7616-5858-CDEE-2F8D4CAD7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448" y="2483047"/>
            <a:ext cx="3991576" cy="24954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quat Exercise&quot; Images – Browse 396 Stock Photos, Vectors, and Video |  Adobe Stock">
            <a:extLst>
              <a:ext uri="{FF2B5EF4-FFF2-40B4-BE49-F238E27FC236}">
                <a16:creationId xmlns:a16="http://schemas.microsoft.com/office/drawing/2014/main" id="{1562FF40-5075-735D-2A47-F7AF6D275F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654" y="2483048"/>
            <a:ext cx="3938308" cy="24954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D869508-DD12-9E46-D165-8903188CEEF5}"/>
              </a:ext>
            </a:extLst>
          </p:cNvPr>
          <p:cNvPicPr>
            <a:picLocks noChangeAspect="1"/>
          </p:cNvPicPr>
          <p:nvPr/>
        </p:nvPicPr>
        <p:blipFill>
          <a:blip r:embed="rId6"/>
          <a:stretch>
            <a:fillRect/>
          </a:stretch>
        </p:blipFill>
        <p:spPr>
          <a:xfrm>
            <a:off x="12715539" y="7806720"/>
            <a:ext cx="1828800" cy="2896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0D9D0-8E5B-2A87-2D2C-A395055099C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730C937-3A90-A6BF-3DED-024189D7E799}"/>
              </a:ext>
            </a:extLst>
          </p:cNvPr>
          <p:cNvSpPr/>
          <p:nvPr/>
        </p:nvSpPr>
        <p:spPr>
          <a:xfrm>
            <a:off x="268941" y="774589"/>
            <a:ext cx="7046259" cy="2081566"/>
          </a:xfrm>
          <a:prstGeom prst="rect">
            <a:avLst/>
          </a:prstGeom>
          <a:noFill/>
          <a:ln/>
        </p:spPr>
        <p:txBody>
          <a:bodyPr wrap="square" lIns="0" tIns="0" rIns="0" bIns="0" rtlCol="0" anchor="t"/>
          <a:lstStyle/>
          <a:p>
            <a:pPr marL="685800" indent="-685800" algn="ctr">
              <a:lnSpc>
                <a:spcPts val="5500"/>
              </a:lnSpc>
              <a:buFont typeface="Wingdings" panose="05000000000000000000" pitchFamily="2" charset="2"/>
              <a:buChar char="v"/>
            </a:pPr>
            <a:r>
              <a:rPr lang="en-US" sz="4800" dirty="0">
                <a:solidFill>
                  <a:srgbClr val="C6BFEE"/>
                </a:solidFill>
                <a:latin typeface="Prompt Medium" pitchFamily="34" charset="0"/>
                <a:cs typeface="Prompt Medium" pitchFamily="34" charset="-120"/>
              </a:rPr>
              <a:t>Test Cases - Biceps</a:t>
            </a:r>
            <a:endParaRPr lang="en-US" sz="4400" dirty="0"/>
          </a:p>
        </p:txBody>
      </p:sp>
      <p:pic>
        <p:nvPicPr>
          <p:cNvPr id="5" name="Picture 4">
            <a:extLst>
              <a:ext uri="{FF2B5EF4-FFF2-40B4-BE49-F238E27FC236}">
                <a16:creationId xmlns:a16="http://schemas.microsoft.com/office/drawing/2014/main" id="{610B3739-4595-C2BE-11A1-CBADA1D2F138}"/>
              </a:ext>
            </a:extLst>
          </p:cNvPr>
          <p:cNvPicPr>
            <a:picLocks noChangeAspect="1"/>
          </p:cNvPicPr>
          <p:nvPr/>
        </p:nvPicPr>
        <p:blipFill>
          <a:blip r:embed="rId3"/>
          <a:stretch>
            <a:fillRect/>
          </a:stretch>
        </p:blipFill>
        <p:spPr>
          <a:xfrm>
            <a:off x="12715539" y="7806720"/>
            <a:ext cx="1828800" cy="289603"/>
          </a:xfrm>
          <a:prstGeom prst="rect">
            <a:avLst/>
          </a:prstGeom>
        </p:spPr>
      </p:pic>
      <p:sp>
        <p:nvSpPr>
          <p:cNvPr id="10" name="TextBox 9">
            <a:extLst>
              <a:ext uri="{FF2B5EF4-FFF2-40B4-BE49-F238E27FC236}">
                <a16:creationId xmlns:a16="http://schemas.microsoft.com/office/drawing/2014/main" id="{C32FE929-316A-61A4-6265-14E88B45B9FF}"/>
              </a:ext>
            </a:extLst>
          </p:cNvPr>
          <p:cNvSpPr txBox="1"/>
          <p:nvPr/>
        </p:nvSpPr>
        <p:spPr>
          <a:xfrm>
            <a:off x="2393245" y="6795911"/>
            <a:ext cx="2427111" cy="461665"/>
          </a:xfrm>
          <a:prstGeom prst="rect">
            <a:avLst/>
          </a:prstGeom>
          <a:noFill/>
        </p:spPr>
        <p:txBody>
          <a:bodyPr wrap="square" rtlCol="0">
            <a:spAutoFit/>
          </a:bodyPr>
          <a:lstStyle/>
          <a:p>
            <a:r>
              <a:rPr lang="en-IN" sz="2400" dirty="0">
                <a:solidFill>
                  <a:schemeClr val="bg1"/>
                </a:solidFill>
                <a:latin typeface="Palatino Linotype" panose="02040502050505030304" pitchFamily="18" charset="0"/>
              </a:rPr>
              <a:t>Correct posture</a:t>
            </a:r>
          </a:p>
        </p:txBody>
      </p:sp>
      <p:sp>
        <p:nvSpPr>
          <p:cNvPr id="14" name="TextBox 13">
            <a:extLst>
              <a:ext uri="{FF2B5EF4-FFF2-40B4-BE49-F238E27FC236}">
                <a16:creationId xmlns:a16="http://schemas.microsoft.com/office/drawing/2014/main" id="{5B1850E8-B1C4-F1DE-6707-4D6520E642E6}"/>
              </a:ext>
            </a:extLst>
          </p:cNvPr>
          <p:cNvSpPr txBox="1"/>
          <p:nvPr/>
        </p:nvSpPr>
        <p:spPr>
          <a:xfrm>
            <a:off x="9652000" y="6795911"/>
            <a:ext cx="7315200" cy="461665"/>
          </a:xfrm>
          <a:prstGeom prst="rect">
            <a:avLst/>
          </a:prstGeom>
          <a:noFill/>
        </p:spPr>
        <p:txBody>
          <a:bodyPr wrap="square">
            <a:spAutoFit/>
          </a:bodyPr>
          <a:lstStyle/>
          <a:p>
            <a:r>
              <a:rPr lang="en-IN" sz="2400" dirty="0">
                <a:solidFill>
                  <a:schemeClr val="bg1"/>
                </a:solidFill>
                <a:latin typeface="Palatino Linotype" panose="02040502050505030304" pitchFamily="18" charset="0"/>
              </a:rPr>
              <a:t>Incorrect posture</a:t>
            </a:r>
          </a:p>
        </p:txBody>
      </p:sp>
      <p:pic>
        <p:nvPicPr>
          <p:cNvPr id="16" name="Picture 15">
            <a:extLst>
              <a:ext uri="{FF2B5EF4-FFF2-40B4-BE49-F238E27FC236}">
                <a16:creationId xmlns:a16="http://schemas.microsoft.com/office/drawing/2014/main" id="{BAA1FBB0-6319-758F-8AD6-F28486B9B06C}"/>
              </a:ext>
            </a:extLst>
          </p:cNvPr>
          <p:cNvPicPr>
            <a:picLocks noChangeAspect="1"/>
          </p:cNvPicPr>
          <p:nvPr/>
        </p:nvPicPr>
        <p:blipFill>
          <a:blip r:embed="rId4"/>
          <a:stretch>
            <a:fillRect/>
          </a:stretch>
        </p:blipFill>
        <p:spPr>
          <a:xfrm>
            <a:off x="369129" y="1815372"/>
            <a:ext cx="6845882" cy="4897710"/>
          </a:xfrm>
          <a:prstGeom prst="rect">
            <a:avLst/>
          </a:prstGeom>
        </p:spPr>
      </p:pic>
      <p:pic>
        <p:nvPicPr>
          <p:cNvPr id="18" name="Picture 17">
            <a:extLst>
              <a:ext uri="{FF2B5EF4-FFF2-40B4-BE49-F238E27FC236}">
                <a16:creationId xmlns:a16="http://schemas.microsoft.com/office/drawing/2014/main" id="{D3295A90-BE69-59A1-B2AA-DCA414CA760D}"/>
              </a:ext>
            </a:extLst>
          </p:cNvPr>
          <p:cNvPicPr>
            <a:picLocks noChangeAspect="1"/>
          </p:cNvPicPr>
          <p:nvPr/>
        </p:nvPicPr>
        <p:blipFill>
          <a:blip r:embed="rId5"/>
          <a:stretch>
            <a:fillRect/>
          </a:stretch>
        </p:blipFill>
        <p:spPr>
          <a:xfrm>
            <a:off x="7515577" y="1815372"/>
            <a:ext cx="6845882" cy="4897710"/>
          </a:xfrm>
          <a:prstGeom prst="rect">
            <a:avLst/>
          </a:prstGeom>
        </p:spPr>
      </p:pic>
    </p:spTree>
    <p:extLst>
      <p:ext uri="{BB962C8B-B14F-4D97-AF65-F5344CB8AC3E}">
        <p14:creationId xmlns:p14="http://schemas.microsoft.com/office/powerpoint/2010/main" val="79089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581</Words>
  <Application>Microsoft Office PowerPoint</Application>
  <PresentationFormat>Custom</PresentationFormat>
  <Paragraphs>100</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Mukta Light</vt:lpstr>
      <vt:lpstr>Arial</vt:lpstr>
      <vt:lpstr>Wingdings</vt:lpstr>
      <vt:lpstr>Palatino Linotype</vt:lpstr>
      <vt:lpstr>Prompt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SUMIT KATWATE</cp:lastModifiedBy>
  <cp:revision>5</cp:revision>
  <dcterms:created xsi:type="dcterms:W3CDTF">2024-12-11T11:08:28Z</dcterms:created>
  <dcterms:modified xsi:type="dcterms:W3CDTF">2024-12-14T11:29:37Z</dcterms:modified>
</cp:coreProperties>
</file>